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18" r:id="rId2"/>
    <p:sldId id="304" r:id="rId3"/>
    <p:sldId id="303" r:id="rId4"/>
    <p:sldId id="349" r:id="rId5"/>
    <p:sldId id="330" r:id="rId6"/>
    <p:sldId id="306" r:id="rId7"/>
    <p:sldId id="331" r:id="rId8"/>
    <p:sldId id="332" r:id="rId9"/>
    <p:sldId id="341" r:id="rId10"/>
    <p:sldId id="307" r:id="rId11"/>
    <p:sldId id="334" r:id="rId12"/>
    <p:sldId id="333" r:id="rId13"/>
    <p:sldId id="326" r:id="rId14"/>
    <p:sldId id="310" r:id="rId15"/>
    <p:sldId id="345" r:id="rId16"/>
    <p:sldId id="336" r:id="rId17"/>
    <p:sldId id="335" r:id="rId18"/>
    <p:sldId id="327" r:id="rId19"/>
    <p:sldId id="346" r:id="rId20"/>
    <p:sldId id="351" r:id="rId21"/>
    <p:sldId id="343" r:id="rId22"/>
    <p:sldId id="257" r:id="rId23"/>
    <p:sldId id="348" r:id="rId24"/>
    <p:sldId id="338" r:id="rId25"/>
    <p:sldId id="347" r:id="rId26"/>
    <p:sldId id="262" r:id="rId27"/>
    <p:sldId id="328" r:id="rId28"/>
    <p:sldId id="308" r:id="rId29"/>
    <p:sldId id="340" r:id="rId30"/>
    <p:sldId id="329" r:id="rId31"/>
    <p:sldId id="339" r:id="rId32"/>
    <p:sldId id="350" r:id="rId33"/>
    <p:sldId id="313" r:id="rId34"/>
    <p:sldId id="352" r:id="rId35"/>
    <p:sldId id="311" r:id="rId36"/>
    <p:sldId id="312"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5" autoAdjust="0"/>
    <p:restoredTop sz="94660"/>
  </p:normalViewPr>
  <p:slideViewPr>
    <p:cSldViewPr snapToGrid="0">
      <p:cViewPr varScale="1">
        <p:scale>
          <a:sx n="77" d="100"/>
          <a:sy n="77" d="100"/>
        </p:scale>
        <p:origin x="1062"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DEA6E-B4D7-4AB0-8044-EE7CEFCBF4D7}" type="datetimeFigureOut">
              <a:rPr lang="en-US" smtClean="0"/>
              <a:t>6/4/2021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E8405-CD79-4C19-AE29-37F0B1DB5158}" type="slidenum">
              <a:rPr lang="en-US" smtClean="0"/>
              <a:t>‹#›</a:t>
            </a:fld>
            <a:endParaRPr lang="en-US" dirty="0"/>
          </a:p>
        </p:txBody>
      </p:sp>
    </p:spTree>
    <p:extLst>
      <p:ext uri="{BB962C8B-B14F-4D97-AF65-F5344CB8AC3E}">
        <p14:creationId xmlns:p14="http://schemas.microsoft.com/office/powerpoint/2010/main" val="371745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E8405-CD79-4C19-AE29-37F0B1DB5158}" type="slidenum">
              <a:rPr lang="en-US" smtClean="0"/>
              <a:t>1</a:t>
            </a:fld>
            <a:endParaRPr lang="en-US" dirty="0"/>
          </a:p>
        </p:txBody>
      </p:sp>
    </p:spTree>
    <p:extLst>
      <p:ext uri="{BB962C8B-B14F-4D97-AF65-F5344CB8AC3E}">
        <p14:creationId xmlns:p14="http://schemas.microsoft.com/office/powerpoint/2010/main" val="266853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D9D16-2454-4935-AA84-F97712A85FE5}" type="slidenum">
              <a:rPr lang="en-US" smtClean="0"/>
              <a:t>25</a:t>
            </a:fld>
            <a:endParaRPr lang="en-US" dirty="0"/>
          </a:p>
        </p:txBody>
      </p:sp>
    </p:spTree>
    <p:extLst>
      <p:ext uri="{BB962C8B-B14F-4D97-AF65-F5344CB8AC3E}">
        <p14:creationId xmlns:p14="http://schemas.microsoft.com/office/powerpoint/2010/main" val="1211969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5591-9CAF-4CC1-B1CC-09633B49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B83087-4D40-4965-9614-13588DA63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4A47E-3E76-4ED9-8F5F-941F540117C2}"/>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Slide Number Placeholder 5">
            <a:extLst>
              <a:ext uri="{FF2B5EF4-FFF2-40B4-BE49-F238E27FC236}">
                <a16:creationId xmlns:a16="http://schemas.microsoft.com/office/drawing/2014/main" id="{64370249-E5E9-4B1C-93AC-2F85F6763C33}"/>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84340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252C-96B3-49C5-9472-4EFB5E476B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B3C9A-82BC-4DD8-8455-AE075158B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BC6D35-08D7-41B8-ACED-4DA5E4BB8CC6}"/>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36DEF03D-9E0F-406C-8086-482B81C40EEF}"/>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90B6E42-71F1-4A23-B411-11A1F7FB546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04193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5DA4D-BE8C-42AD-9213-5286C5FDC0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2A9B5A-65F8-40FC-BFDF-BD7AF738F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F49C4-214E-48FE-B22F-51B9F494839F}"/>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897F8291-E17C-4959-A3E1-2E3EA00F2A4D}"/>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E27EF98-8942-4A31-BF9E-FEE66BA6E2B5}"/>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99182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6724-C046-479C-8067-507786F3D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BF7A5-DFFE-4321-8F6E-046279C11D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0869C-25C6-4DD2-AC02-48C22F7844BA}"/>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00D3B616-F89C-463B-8170-393C5FA8CBB7}"/>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FBF8B0C-5244-47CF-90F3-7A6D231F4990}"/>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26257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7655-89A2-42DC-AF39-AC9DA3C27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F1E5D1-46C4-4FFC-BBF7-A9A910A7D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319A3-A35C-4CD8-8C93-AF209EC6B46C}"/>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5" name="Footer Placeholder 4">
            <a:extLst>
              <a:ext uri="{FF2B5EF4-FFF2-40B4-BE49-F238E27FC236}">
                <a16:creationId xmlns:a16="http://schemas.microsoft.com/office/drawing/2014/main" id="{A7E4018D-A8FD-4CF5-9636-A2E0029C0E35}"/>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612796B-3AB8-4494-BE8F-CB591EE13C7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76392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3741-2A40-4E31-BD35-23F40E2DC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DCCC65-5FB0-47CD-B385-BF7EF3D29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745538-BC1F-4728-A87A-186B033C7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7813D5-8B55-4E89-8E97-35B808F80118}"/>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5EE30F53-68FC-4033-B9D8-687386887784}"/>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B738A60-C376-4B69-B62D-A069B23F4D8A}"/>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156808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0728-B2C6-4BF4-AA5D-24513CF44A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796254-17E5-4737-B77D-610F0FD57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E3291-E0AD-410D-8261-75B0A2E60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97FBE-115D-4392-B9C2-9753059A7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E5BC8E-66CA-41DA-A30E-3268590989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9BA457-1E23-4A1B-9961-8316D748C37B}"/>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8" name="Footer Placeholder 7">
            <a:extLst>
              <a:ext uri="{FF2B5EF4-FFF2-40B4-BE49-F238E27FC236}">
                <a16:creationId xmlns:a16="http://schemas.microsoft.com/office/drawing/2014/main" id="{7BA2F08B-5F14-434D-B137-D6E8E57EFF50}"/>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A70CED29-575D-44FE-A92B-29FCCB7FC6A7}"/>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84298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3431-363E-4D00-A596-8482D9FB07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7DA34-7909-480E-87D6-29D959AD3012}"/>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4" name="Footer Placeholder 3">
            <a:extLst>
              <a:ext uri="{FF2B5EF4-FFF2-40B4-BE49-F238E27FC236}">
                <a16:creationId xmlns:a16="http://schemas.microsoft.com/office/drawing/2014/main" id="{17FE52FE-A354-4263-87C8-84F63C0E2517}"/>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15508494-D378-4C90-B7D9-51C3797F5DA8}"/>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9504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56CFE0-7993-45B9-80C6-46876290332A}"/>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3" name="Footer Placeholder 2">
            <a:extLst>
              <a:ext uri="{FF2B5EF4-FFF2-40B4-BE49-F238E27FC236}">
                <a16:creationId xmlns:a16="http://schemas.microsoft.com/office/drawing/2014/main" id="{72A4116C-4FF1-4B0A-A1C8-22AA10286CDC}"/>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BACFBFD5-E7BA-482C-90E7-402E2CF0229C}"/>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186258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0497F-B3A5-48C3-9A28-D5071FAC9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C6FC4-CE7B-4C1A-B518-DFA441C6A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3F3646-4C32-4C19-BA4F-8DD636A24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F3456-B8E0-458C-8869-EB213670A1A9}"/>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FB803F84-BCBB-4B2A-9877-1CCC2C68A7CA}"/>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DD3500FA-4F75-490B-A0B4-A17B68600747}"/>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3646244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CF98-DC53-4391-99AE-6D94B16F1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B5C072-344B-4E34-9D6E-37356721F9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BAC51E3-BB5F-45CE-9FD2-553799E9E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05ADB-3BAC-4B8B-AF49-656898BD0575}"/>
              </a:ext>
            </a:extLst>
          </p:cNvPr>
          <p:cNvSpPr>
            <a:spLocks noGrp="1"/>
          </p:cNvSpPr>
          <p:nvPr>
            <p:ph type="dt" sz="half" idx="10"/>
          </p:nvPr>
        </p:nvSpPr>
        <p:spPr/>
        <p:txBody>
          <a:bodyPr/>
          <a:lstStyle/>
          <a:p>
            <a:fld id="{3BC57BF5-B823-4DF1-AEA6-2F1BA3865A3A}" type="datetimeFigureOut">
              <a:rPr lang="en-US" smtClean="0"/>
              <a:t>6/4/2021</a:t>
            </a:fld>
            <a:endParaRPr lang="en-US" dirty="0"/>
          </a:p>
        </p:txBody>
      </p:sp>
      <p:sp>
        <p:nvSpPr>
          <p:cNvPr id="6" name="Footer Placeholder 5">
            <a:extLst>
              <a:ext uri="{FF2B5EF4-FFF2-40B4-BE49-F238E27FC236}">
                <a16:creationId xmlns:a16="http://schemas.microsoft.com/office/drawing/2014/main" id="{ECB5D295-2D9B-499A-9756-196DBFB8EF12}"/>
              </a:ext>
            </a:extLst>
          </p:cNvPr>
          <p:cNvSpPr>
            <a:spLocks noGrp="1"/>
          </p:cNvSpPr>
          <p:nvPr>
            <p:ph type="ftr" sz="quarter" idx="11"/>
          </p:nvPr>
        </p:nvSpPr>
        <p:spPr>
          <a:xfrm>
            <a:off x="4113028"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55931E57-4E7A-400C-BD3F-A7B591CEC779}"/>
              </a:ext>
            </a:extLst>
          </p:cNvPr>
          <p:cNvSpPr>
            <a:spLocks noGrp="1"/>
          </p:cNvSpPr>
          <p:nvPr>
            <p:ph type="sldNum" sz="quarter" idx="12"/>
          </p:nvPr>
        </p:nvSpPr>
        <p:spPr/>
        <p:txBody>
          <a:bodyPr/>
          <a:lstStyle/>
          <a:p>
            <a:fld id="{B4583C6B-60F5-4F6D-8E5D-BF252C59D684}" type="slidenum">
              <a:rPr lang="en-US" smtClean="0"/>
              <a:t>‹#›</a:t>
            </a:fld>
            <a:endParaRPr lang="en-US" dirty="0"/>
          </a:p>
        </p:txBody>
      </p:sp>
    </p:spTree>
    <p:extLst>
      <p:ext uri="{BB962C8B-B14F-4D97-AF65-F5344CB8AC3E}">
        <p14:creationId xmlns:p14="http://schemas.microsoft.com/office/powerpoint/2010/main" val="262375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7C7AD-8300-45F7-8248-5D0378AA9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449F79-635A-49AE-9ADA-513640456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1E869F9-547B-47A6-AFE2-E71FAE22EAA3}"/>
              </a:ext>
            </a:extLst>
          </p:cNvPr>
          <p:cNvSpPr>
            <a:spLocks noGrp="1"/>
          </p:cNvSpPr>
          <p:nvPr>
            <p:ph type="dt" sz="half" idx="2"/>
          </p:nvPr>
        </p:nvSpPr>
        <p:spPr>
          <a:xfrm>
            <a:off x="5792972"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57BF5-B823-4DF1-AEA6-2F1BA3865A3A}" type="datetimeFigureOut">
              <a:rPr lang="en-US" smtClean="0"/>
              <a:t>6/4/2021</a:t>
            </a:fld>
            <a:endParaRPr lang="en-US" dirty="0"/>
          </a:p>
        </p:txBody>
      </p:sp>
      <p:sp>
        <p:nvSpPr>
          <p:cNvPr id="6" name="Slide Number Placeholder 5">
            <a:extLst>
              <a:ext uri="{FF2B5EF4-FFF2-40B4-BE49-F238E27FC236}">
                <a16:creationId xmlns:a16="http://schemas.microsoft.com/office/drawing/2014/main" id="{68B647CC-0443-4AED-9A0E-7FF8F925D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83C6B-60F5-4F6D-8E5D-BF252C59D684}" type="slidenum">
              <a:rPr lang="en-US" smtClean="0"/>
              <a:t>‹#›</a:t>
            </a:fld>
            <a:endParaRPr lang="en-US" dirty="0"/>
          </a:p>
        </p:txBody>
      </p:sp>
      <p:sp>
        <p:nvSpPr>
          <p:cNvPr id="7" name="Orange strip [design object]">
            <a:extLst>
              <a:ext uri="{FF2B5EF4-FFF2-40B4-BE49-F238E27FC236}">
                <a16:creationId xmlns:a16="http://schemas.microsoft.com/office/drawing/2014/main" id="{735613D7-E452-4AD3-BDAF-A264EE982792}"/>
              </a:ext>
            </a:extLst>
          </p:cNvPr>
          <p:cNvSpPr/>
          <p:nvPr userDrawn="1"/>
        </p:nvSpPr>
        <p:spPr>
          <a:xfrm>
            <a:off x="1" y="0"/>
            <a:ext cx="763771" cy="6858000"/>
          </a:xfrm>
          <a:prstGeom prst="rect">
            <a:avLst/>
          </a:prstGeom>
          <a:solidFill>
            <a:srgbClr val="F76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Syracuse University logo" descr="Syracuse University official identity wordmark">
            <a:extLst>
              <a:ext uri="{FF2B5EF4-FFF2-40B4-BE49-F238E27FC236}">
                <a16:creationId xmlns:a16="http://schemas.microsoft.com/office/drawing/2014/main" id="{DADC742A-DC84-45EC-B6D2-1E072AA24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800" y="6417231"/>
            <a:ext cx="1363304" cy="173971"/>
          </a:xfrm>
          <a:prstGeom prst="rect">
            <a:avLst/>
          </a:prstGeom>
        </p:spPr>
      </p:pic>
    </p:spTree>
    <p:extLst>
      <p:ext uri="{BB962C8B-B14F-4D97-AF65-F5344CB8AC3E}">
        <p14:creationId xmlns:p14="http://schemas.microsoft.com/office/powerpoint/2010/main" val="331041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8C4710-6519-40D6-BC4D-C404845A33E7}"/>
              </a:ext>
            </a:extLst>
          </p:cNvPr>
          <p:cNvGrpSpPr/>
          <p:nvPr/>
        </p:nvGrpSpPr>
        <p:grpSpPr>
          <a:xfrm>
            <a:off x="-176247" y="0"/>
            <a:ext cx="12544494" cy="6858000"/>
            <a:chOff x="-458513" y="-2"/>
            <a:chExt cx="12544494" cy="6858000"/>
          </a:xfrm>
        </p:grpSpPr>
        <p:pic>
          <p:nvPicPr>
            <p:cNvPr id="3" name="Picture 2">
              <a:extLst>
                <a:ext uri="{FF2B5EF4-FFF2-40B4-BE49-F238E27FC236}">
                  <a16:creationId xmlns:a16="http://schemas.microsoft.com/office/drawing/2014/main" id="{E41510C4-C334-4D43-8C4A-D38C792D05C0}"/>
                </a:ext>
              </a:extLst>
            </p:cNvPr>
            <p:cNvPicPr>
              <a:picLocks noChangeAspect="1"/>
            </p:cNvPicPr>
            <p:nvPr/>
          </p:nvPicPr>
          <p:blipFill>
            <a:blip r:embed="rId3"/>
            <a:stretch>
              <a:fillRect/>
            </a:stretch>
          </p:blipFill>
          <p:spPr>
            <a:xfrm>
              <a:off x="5275408" y="-2"/>
              <a:ext cx="6810573" cy="6858000"/>
            </a:xfrm>
            <a:prstGeom prst="rect">
              <a:avLst/>
            </a:prstGeom>
          </p:spPr>
        </p:pic>
        <p:sp>
          <p:nvSpPr>
            <p:cNvPr id="4" name="Rectangle 3">
              <a:extLst>
                <a:ext uri="{FF2B5EF4-FFF2-40B4-BE49-F238E27FC236}">
                  <a16:creationId xmlns:a16="http://schemas.microsoft.com/office/drawing/2014/main" id="{5C1FA1B4-9785-4B2B-911D-05AF73DA5330}"/>
                </a:ext>
              </a:extLst>
            </p:cNvPr>
            <p:cNvSpPr/>
            <p:nvPr/>
          </p:nvSpPr>
          <p:spPr>
            <a:xfrm>
              <a:off x="-458513" y="-2"/>
              <a:ext cx="5733921" cy="6858000"/>
            </a:xfrm>
            <a:prstGeom prst="rect">
              <a:avLst/>
            </a:prstGeom>
            <a:solidFill>
              <a:srgbClr val="F76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1">
            <a:extLst>
              <a:ext uri="{FF2B5EF4-FFF2-40B4-BE49-F238E27FC236}">
                <a16:creationId xmlns:a16="http://schemas.microsoft.com/office/drawing/2014/main" id="{B6923402-FF46-45DD-B345-BE8E44140DEC}"/>
              </a:ext>
            </a:extLst>
          </p:cNvPr>
          <p:cNvSpPr txBox="1">
            <a:spLocks/>
          </p:cNvSpPr>
          <p:nvPr/>
        </p:nvSpPr>
        <p:spPr>
          <a:xfrm>
            <a:off x="30746" y="187733"/>
            <a:ext cx="5136529" cy="6482531"/>
          </a:xfrm>
          <a:prstGeom prst="rect">
            <a:avLst/>
          </a:prstGeom>
          <a:ln w="28575">
            <a:solidFill>
              <a:schemeClr val="accent1"/>
            </a:solidFill>
          </a:ln>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a:spcBef>
                <a:spcPts val="0"/>
              </a:spcBef>
            </a:pPr>
            <a:endParaRPr lang="en-US" sz="3200" dirty="0">
              <a:latin typeface="Times New Roman" panose="02020603050405020304" pitchFamily="18" charset="0"/>
              <a:cs typeface="Times New Roman" panose="02020603050405020304" pitchFamily="18" charset="0"/>
            </a:endParaRPr>
          </a:p>
          <a:p>
            <a:pPr>
              <a:spcBef>
                <a:spcPts val="0"/>
              </a:spcBef>
            </a:pPr>
            <a:endParaRPr lang="en-US" sz="3200" dirty="0">
              <a:solidFill>
                <a:schemeClr val="bg1">
                  <a:lumMod val="95000"/>
                </a:schemeClr>
              </a:solidFill>
              <a:latin typeface="Times New Roman" panose="02020603050405020304" pitchFamily="18" charset="0"/>
              <a:cs typeface="Times New Roman" panose="02020603050405020304" pitchFamily="18" charset="0"/>
            </a:endParaRPr>
          </a:p>
          <a:p>
            <a:pPr>
              <a:spcBef>
                <a:spcPts val="0"/>
              </a:spcBef>
            </a:pPr>
            <a:endParaRPr lang="en-US" sz="3200" dirty="0">
              <a:solidFill>
                <a:schemeClr val="bg1">
                  <a:lumMod val="95000"/>
                </a:schemeClr>
              </a:solidFill>
              <a:latin typeface="Times New Roman" panose="02020603050405020304" pitchFamily="18" charset="0"/>
              <a:cs typeface="Times New Roman" panose="02020603050405020304" pitchFamily="18" charset="0"/>
            </a:endParaRPr>
          </a:p>
          <a:p>
            <a:pPr marL="0" indent="0">
              <a:spcBef>
                <a:spcPts val="0"/>
              </a:spcBef>
              <a:buNone/>
            </a:pPr>
            <a:r>
              <a:rPr lang="en-US" sz="3200" dirty="0">
                <a:solidFill>
                  <a:schemeClr val="bg1">
                    <a:lumMod val="95000"/>
                  </a:schemeClr>
                </a:solidFill>
                <a:latin typeface="Times New Roman" panose="02020603050405020304" pitchFamily="18" charset="0"/>
                <a:cs typeface="Times New Roman" panose="02020603050405020304" pitchFamily="18" charset="0"/>
              </a:rPr>
              <a:t> Master of Science</a:t>
            </a:r>
          </a:p>
          <a:p>
            <a:pPr marL="0" indent="0">
              <a:spcBef>
                <a:spcPts val="0"/>
              </a:spcBef>
              <a:buNone/>
            </a:pPr>
            <a:r>
              <a:rPr lang="en-US" sz="2000" dirty="0">
                <a:solidFill>
                  <a:schemeClr val="bg1">
                    <a:lumMod val="95000"/>
                  </a:schemeClr>
                </a:solidFill>
                <a:latin typeface="Times New Roman" panose="02020603050405020304" pitchFamily="18" charset="0"/>
                <a:cs typeface="Times New Roman" panose="02020603050405020304" pitchFamily="18" charset="0"/>
              </a:rPr>
              <a:t> Applied Data Science</a:t>
            </a: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0" indent="0">
              <a:buNone/>
            </a:pPr>
            <a:r>
              <a:rPr lang="en-US" sz="3200" dirty="0">
                <a:solidFill>
                  <a:schemeClr val="bg1">
                    <a:lumMod val="95000"/>
                  </a:schemeClr>
                </a:solidFill>
                <a:latin typeface="Times New Roman" panose="02020603050405020304" pitchFamily="18" charset="0"/>
                <a:cs typeface="Times New Roman" panose="02020603050405020304" pitchFamily="18" charset="0"/>
              </a:rPr>
              <a:t>Portfolio Milestone</a:t>
            </a: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0" indent="0">
              <a:buNone/>
            </a:pPr>
            <a:r>
              <a:rPr lang="en-US" sz="2000" dirty="0">
                <a:solidFill>
                  <a:schemeClr val="bg1">
                    <a:lumMod val="95000"/>
                  </a:schemeClr>
                </a:solidFill>
                <a:latin typeface="Times New Roman" panose="02020603050405020304" pitchFamily="18" charset="0"/>
                <a:cs typeface="Times New Roman" panose="02020603050405020304" pitchFamily="18" charset="0"/>
              </a:rPr>
              <a:t> Gilbert A Guyah</a:t>
            </a:r>
          </a:p>
          <a:p>
            <a:pPr marL="0" indent="0">
              <a:buNone/>
            </a:pPr>
            <a:r>
              <a:rPr lang="en-US" sz="1700" dirty="0">
                <a:solidFill>
                  <a:schemeClr val="bg1">
                    <a:lumMod val="95000"/>
                  </a:schemeClr>
                </a:solidFill>
                <a:latin typeface="Times New Roman" panose="02020603050405020304" pitchFamily="18" charset="0"/>
                <a:cs typeface="Times New Roman" panose="02020603050405020304" pitchFamily="18" charset="0"/>
              </a:rPr>
              <a:t> SUID: 963583327</a:t>
            </a:r>
          </a:p>
          <a:p>
            <a:pPr marL="0" indent="0">
              <a:buNone/>
            </a:pPr>
            <a:r>
              <a:rPr lang="en-US" sz="1700" dirty="0">
                <a:solidFill>
                  <a:schemeClr val="bg1">
                    <a:lumMod val="95000"/>
                  </a:schemeClr>
                </a:solidFill>
                <a:latin typeface="Times New Roman" panose="02020603050405020304" pitchFamily="18" charset="0"/>
                <a:cs typeface="Times New Roman" panose="02020603050405020304" pitchFamily="18" charset="0"/>
              </a:rPr>
              <a:t> 10 May 2021</a:t>
            </a:r>
          </a:p>
          <a:p>
            <a:endParaRPr lang="en-US" sz="1600" b="1" dirty="0"/>
          </a:p>
        </p:txBody>
      </p:sp>
      <p:pic>
        <p:nvPicPr>
          <p:cNvPr id="6" name="Picture 5" descr="Text&#10;&#10;Description automatically generated">
            <a:extLst>
              <a:ext uri="{FF2B5EF4-FFF2-40B4-BE49-F238E27FC236}">
                <a16:creationId xmlns:a16="http://schemas.microsoft.com/office/drawing/2014/main" id="{6C68EBC3-46BE-49AB-8D0D-4270E22EB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9" y="333650"/>
            <a:ext cx="4851985" cy="744148"/>
          </a:xfrm>
          <a:prstGeom prst="rect">
            <a:avLst/>
          </a:prstGeom>
        </p:spPr>
      </p:pic>
    </p:spTree>
    <p:extLst>
      <p:ext uri="{BB962C8B-B14F-4D97-AF65-F5344CB8AC3E}">
        <p14:creationId xmlns:p14="http://schemas.microsoft.com/office/powerpoint/2010/main" val="299090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3386324"/>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802076" y="3559470"/>
            <a:ext cx="10515600" cy="1339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INTRODUCTION: </a:t>
            </a:r>
            <a:r>
              <a:rPr lang="en-US" sz="2000" dirty="0">
                <a:latin typeface="Times New Roman" panose="02020603050405020304" pitchFamily="18" charset="0"/>
                <a:cs typeface="Times New Roman" panose="02020603050405020304" pitchFamily="18" charset="0"/>
              </a:rPr>
              <a:t>This projects goals was  to use the wine quality data set from the UC Irvine Machine Learning Repository ( Containing 1,599 Red Wine Samples, 4,898 White Wine Samples, 12 attributes) and use attributes to determine wine quality.  </a:t>
            </a:r>
          </a:p>
          <a:p>
            <a:pPr marL="0" indent="0">
              <a:buNone/>
            </a:pPr>
            <a:r>
              <a:rPr lang="en-US" sz="2000" dirty="0">
                <a:latin typeface="Times New Roman" panose="02020603050405020304" pitchFamily="18" charset="0"/>
                <a:cs typeface="Times New Roman" panose="02020603050405020304" pitchFamily="18" charset="0"/>
              </a:rPr>
              <a:t>Wine Attributes:</a:t>
            </a: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4F8E8FFC-734F-4595-B81A-427F944A554C}"/>
              </a:ext>
            </a:extLst>
          </p:cNvPr>
          <p:cNvPicPr>
            <a:picLocks noChangeAspect="1"/>
          </p:cNvPicPr>
          <p:nvPr/>
        </p:nvPicPr>
        <p:blipFill>
          <a:blip r:embed="rId3"/>
          <a:stretch>
            <a:fillRect/>
          </a:stretch>
        </p:blipFill>
        <p:spPr>
          <a:xfrm>
            <a:off x="1496483" y="1274324"/>
            <a:ext cx="4057650" cy="1852698"/>
          </a:xfrm>
          <a:prstGeom prst="rect">
            <a:avLst/>
          </a:prstGeom>
        </p:spPr>
      </p:pic>
      <p:pic>
        <p:nvPicPr>
          <p:cNvPr id="12" name="Picture 11">
            <a:extLst>
              <a:ext uri="{FF2B5EF4-FFF2-40B4-BE49-F238E27FC236}">
                <a16:creationId xmlns:a16="http://schemas.microsoft.com/office/drawing/2014/main" id="{E9CDC73F-B9F1-486F-A836-BD9C0F84B0E9}"/>
              </a:ext>
            </a:extLst>
          </p:cNvPr>
          <p:cNvPicPr>
            <a:picLocks noChangeAspect="1"/>
          </p:cNvPicPr>
          <p:nvPr/>
        </p:nvPicPr>
        <p:blipFill>
          <a:blip r:embed="rId4"/>
          <a:stretch>
            <a:fillRect/>
          </a:stretch>
        </p:blipFill>
        <p:spPr>
          <a:xfrm>
            <a:off x="6059876" y="1274323"/>
            <a:ext cx="4342908" cy="1852698"/>
          </a:xfrm>
          <a:prstGeom prst="rect">
            <a:avLst/>
          </a:prstGeom>
        </p:spPr>
      </p:pic>
      <p:pic>
        <p:nvPicPr>
          <p:cNvPr id="15" name="Picture 14">
            <a:extLst>
              <a:ext uri="{FF2B5EF4-FFF2-40B4-BE49-F238E27FC236}">
                <a16:creationId xmlns:a16="http://schemas.microsoft.com/office/drawing/2014/main" id="{40D77CFC-E833-4B9C-8BBE-68B905699F41}"/>
              </a:ext>
            </a:extLst>
          </p:cNvPr>
          <p:cNvPicPr>
            <a:picLocks noChangeAspect="1"/>
          </p:cNvPicPr>
          <p:nvPr/>
        </p:nvPicPr>
        <p:blipFill>
          <a:blip r:embed="rId5"/>
          <a:stretch>
            <a:fillRect/>
          </a:stretch>
        </p:blipFill>
        <p:spPr>
          <a:xfrm>
            <a:off x="2847851" y="4531351"/>
            <a:ext cx="4895850" cy="2019300"/>
          </a:xfrm>
          <a:prstGeom prst="rect">
            <a:avLst/>
          </a:prstGeom>
        </p:spPr>
      </p:pic>
    </p:spTree>
    <p:extLst>
      <p:ext uri="{BB962C8B-B14F-4D97-AF65-F5344CB8AC3E}">
        <p14:creationId xmlns:p14="http://schemas.microsoft.com/office/powerpoint/2010/main" val="231957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987967" y="13855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METHODOLOGY:</a:t>
            </a:r>
          </a:p>
          <a:p>
            <a:pPr marL="0" indent="0">
              <a:buNone/>
            </a:pPr>
            <a:r>
              <a:rPr lang="en-US" sz="1800" dirty="0">
                <a:effectLst/>
                <a:latin typeface="Times New Roman" panose="02020603050405020304" pitchFamily="18" charset="0"/>
                <a:ea typeface="Times New Roman" panose="02020603050405020304" pitchFamily="18" charset="0"/>
              </a:rPr>
              <a:t>Using RandomForest algorithm to obtain the significance of the variables. The top 4 variables were alcohol, density, volatile acidity, and free sulfur dioxide. </a:t>
            </a:r>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42D09E52-DA0E-4B6C-BEF7-45E3C803C83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675" y="2612571"/>
            <a:ext cx="4755325" cy="3023307"/>
          </a:xfrm>
          <a:prstGeom prst="rect">
            <a:avLst/>
          </a:prstGeom>
          <a:noFill/>
          <a:ln>
            <a:solidFill>
              <a:schemeClr val="accent1"/>
            </a:solidFill>
          </a:ln>
        </p:spPr>
      </p:pic>
      <p:pic>
        <p:nvPicPr>
          <p:cNvPr id="6" name="Picture 5">
            <a:extLst>
              <a:ext uri="{FF2B5EF4-FFF2-40B4-BE49-F238E27FC236}">
                <a16:creationId xmlns:a16="http://schemas.microsoft.com/office/drawing/2014/main" id="{2FDC7C16-2928-4830-806B-48770DA6939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5767" y="2612571"/>
            <a:ext cx="2838450" cy="3124280"/>
          </a:xfrm>
          <a:prstGeom prst="rect">
            <a:avLst/>
          </a:prstGeom>
          <a:noFill/>
        </p:spPr>
      </p:pic>
      <p:pic>
        <p:nvPicPr>
          <p:cNvPr id="8" name="Picture 7">
            <a:extLst>
              <a:ext uri="{FF2B5EF4-FFF2-40B4-BE49-F238E27FC236}">
                <a16:creationId xmlns:a16="http://schemas.microsoft.com/office/drawing/2014/main" id="{BB162CC7-FF04-4955-ABEC-1CA890C698A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21001" y="2612571"/>
            <a:ext cx="2457450" cy="3124280"/>
          </a:xfrm>
          <a:prstGeom prst="rect">
            <a:avLst/>
          </a:prstGeom>
          <a:noFill/>
        </p:spPr>
      </p:pic>
      <p:sp>
        <p:nvSpPr>
          <p:cNvPr id="9" name="TextBox 8">
            <a:extLst>
              <a:ext uri="{FF2B5EF4-FFF2-40B4-BE49-F238E27FC236}">
                <a16:creationId xmlns:a16="http://schemas.microsoft.com/office/drawing/2014/main" id="{003EF03E-1459-4D79-B911-6C1CDE853BBA}"/>
              </a:ext>
            </a:extLst>
          </p:cNvPr>
          <p:cNvSpPr txBox="1"/>
          <p:nvPr/>
        </p:nvSpPr>
        <p:spPr>
          <a:xfrm>
            <a:off x="7414462" y="5803834"/>
            <a:ext cx="3867091" cy="369332"/>
          </a:xfrm>
          <a:prstGeom prst="rect">
            <a:avLst/>
          </a:prstGeom>
          <a:noFill/>
        </p:spPr>
        <p:txBody>
          <a:bodyPr wrap="square">
            <a:spAutoFit/>
          </a:bodyPr>
          <a:lstStyle/>
          <a:p>
            <a:r>
              <a:rPr lang="en-US" b="1" dirty="0"/>
              <a:t>Random Forest Results (White Wine)</a:t>
            </a:r>
          </a:p>
        </p:txBody>
      </p:sp>
      <p:sp>
        <p:nvSpPr>
          <p:cNvPr id="11" name="TextBox 10">
            <a:extLst>
              <a:ext uri="{FF2B5EF4-FFF2-40B4-BE49-F238E27FC236}">
                <a16:creationId xmlns:a16="http://schemas.microsoft.com/office/drawing/2014/main" id="{AB822784-9286-49EA-B63D-385EC5CC7E79}"/>
              </a:ext>
            </a:extLst>
          </p:cNvPr>
          <p:cNvSpPr txBox="1"/>
          <p:nvPr/>
        </p:nvSpPr>
        <p:spPr>
          <a:xfrm>
            <a:off x="1899591" y="5801224"/>
            <a:ext cx="4196409" cy="369332"/>
          </a:xfrm>
          <a:prstGeom prst="rect">
            <a:avLst/>
          </a:prstGeom>
          <a:noFill/>
        </p:spPr>
        <p:txBody>
          <a:bodyPr wrap="square">
            <a:spAutoFit/>
          </a:bodyPr>
          <a:lstStyle/>
          <a:p>
            <a:r>
              <a:rPr lang="en-US" b="1" dirty="0"/>
              <a:t>Random Forest Results (Red Wine)</a:t>
            </a:r>
          </a:p>
        </p:txBody>
      </p:sp>
      <p:sp>
        <p:nvSpPr>
          <p:cNvPr id="3" name="Rectangle 2">
            <a:extLst>
              <a:ext uri="{FF2B5EF4-FFF2-40B4-BE49-F238E27FC236}">
                <a16:creationId xmlns:a16="http://schemas.microsoft.com/office/drawing/2014/main" id="{176FC44A-278D-4AE1-A264-C7C82C9F61E6}"/>
              </a:ext>
            </a:extLst>
          </p:cNvPr>
          <p:cNvSpPr/>
          <p:nvPr/>
        </p:nvSpPr>
        <p:spPr>
          <a:xfrm>
            <a:off x="6245767" y="2612571"/>
            <a:ext cx="5522680" cy="30233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1585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838200" y="13883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Times New Roman" panose="02020603050405020304" pitchFamily="18" charset="0"/>
                <a:cs typeface="Times New Roman" panose="02020603050405020304" pitchFamily="18" charset="0"/>
              </a:rPr>
              <a:t>RESULTS:</a:t>
            </a:r>
          </a:p>
          <a:p>
            <a:endParaRPr lang="en-US" dirty="0"/>
          </a:p>
        </p:txBody>
      </p:sp>
      <p:pic>
        <p:nvPicPr>
          <p:cNvPr id="5" name="Picture 4">
            <a:extLst>
              <a:ext uri="{FF2B5EF4-FFF2-40B4-BE49-F238E27FC236}">
                <a16:creationId xmlns:a16="http://schemas.microsoft.com/office/drawing/2014/main" id="{33A0D487-CBB1-4C04-A8E5-E0BA52616A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369" y="1940178"/>
            <a:ext cx="5994400" cy="3695700"/>
          </a:xfrm>
          <a:prstGeom prst="rect">
            <a:avLst/>
          </a:prstGeom>
          <a:noFill/>
          <a:ln>
            <a:solidFill>
              <a:schemeClr val="accent1"/>
            </a:solidFill>
          </a:ln>
        </p:spPr>
      </p:pic>
      <p:sp>
        <p:nvSpPr>
          <p:cNvPr id="8" name="TextBox 7">
            <a:extLst>
              <a:ext uri="{FF2B5EF4-FFF2-40B4-BE49-F238E27FC236}">
                <a16:creationId xmlns:a16="http://schemas.microsoft.com/office/drawing/2014/main" id="{ACACBF24-1860-468E-BB9C-71B820D40C38}"/>
              </a:ext>
            </a:extLst>
          </p:cNvPr>
          <p:cNvSpPr txBox="1"/>
          <p:nvPr/>
        </p:nvSpPr>
        <p:spPr>
          <a:xfrm>
            <a:off x="7244938" y="1940178"/>
            <a:ext cx="4393871" cy="3344505"/>
          </a:xfrm>
          <a:prstGeom prst="rect">
            <a:avLst/>
          </a:prstGeom>
          <a:noFill/>
        </p:spPr>
        <p:txBody>
          <a:bodyPr wrap="square">
            <a:spAutoFit/>
          </a:bodyPr>
          <a:lstStyle/>
          <a:p>
            <a:pPr marL="0" marR="0">
              <a:spcBef>
                <a:spcPts val="0"/>
              </a:spcBef>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ower density and higher alcohol content usually resulted in the wine being rated as higher quality. </a:t>
            </a:r>
          </a:p>
          <a:p>
            <a:pPr marL="0" marR="0">
              <a:spcBef>
                <a:spcPts val="0"/>
              </a:spcBef>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 also seems to be a pattern where lower volatile acidity results in higher to medium level qualities, but this trend isn’t as strong as the others. </a:t>
            </a:r>
          </a:p>
          <a:p>
            <a:pPr marL="0" marR="0">
              <a:spcBef>
                <a:spcPts val="0"/>
              </a:spcBef>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One reason the wines with high volatile acidity may be rated lower is that these wines tend to smell more strongly of vinegar which may result in a lower rating</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58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Wine Project (IST687)</a:t>
            </a:r>
            <a:r>
              <a:rPr lang="en-US"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Content Placeholder 5">
            <a:extLst>
              <a:ext uri="{FF2B5EF4-FFF2-40B4-BE49-F238E27FC236}">
                <a16:creationId xmlns:a16="http://schemas.microsoft.com/office/drawing/2014/main" id="{92572DCB-1EF2-4AD1-9EFA-E5283E039D1B}"/>
              </a:ext>
            </a:extLst>
          </p:cNvPr>
          <p:cNvSpPr txBox="1">
            <a:spLocks/>
          </p:cNvSpPr>
          <p:nvPr/>
        </p:nvSpPr>
        <p:spPr>
          <a:xfrm>
            <a:off x="960140" y="12743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Times New Roman" panose="02020603050405020304" pitchFamily="18" charset="0"/>
                <a:cs typeface="Times New Roman" panose="02020603050405020304" pitchFamily="18" charset="0"/>
              </a:rPr>
              <a:t>REFLECTION/CONCLUSION:</a:t>
            </a:r>
          </a:p>
        </p:txBody>
      </p:sp>
      <p:sp>
        <p:nvSpPr>
          <p:cNvPr id="6" name="TextBox 5">
            <a:extLst>
              <a:ext uri="{FF2B5EF4-FFF2-40B4-BE49-F238E27FC236}">
                <a16:creationId xmlns:a16="http://schemas.microsoft.com/office/drawing/2014/main" id="{5E97C5C2-C4AA-4E45-A9B9-63E64726BE5D}"/>
              </a:ext>
            </a:extLst>
          </p:cNvPr>
          <p:cNvSpPr txBox="1"/>
          <p:nvPr/>
        </p:nvSpPr>
        <p:spPr>
          <a:xfrm>
            <a:off x="1185341" y="1887873"/>
            <a:ext cx="10046519" cy="2451953"/>
          </a:xfrm>
          <a:prstGeom prst="rect">
            <a:avLst/>
          </a:prstGeom>
          <a:noFill/>
        </p:spPr>
        <p:txBody>
          <a:bodyPr wrap="square">
            <a:spAutoFit/>
          </a:bodyPr>
          <a:lstStyle/>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being the first machine language course was overwhelming, ask weeks passed, completing the labs / watching the asynchronous videos along with live classes the concepts became more apparent. </a:t>
            </a:r>
          </a:p>
          <a:p>
            <a:pPr marL="0" marR="0">
              <a:spcBef>
                <a:spcPts val="0"/>
              </a:spcBef>
              <a:spcAft>
                <a:spcPts val="80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Introduction to  R Studio and Jupyter Notebook along with the various Statistical and visualization libraries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Introduction to collaboration tools such as Modular Interactive Data Science Tool (MIDST) and Machine learning techniques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48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946570" y="3096290"/>
            <a:ext cx="10443353" cy="42676"/>
          </a:xfrm>
          <a:prstGeom prst="rect">
            <a:avLst/>
          </a:prstGeom>
        </p:spPr>
      </p:pic>
      <p:sp>
        <p:nvSpPr>
          <p:cNvPr id="5" name="Content Placeholder 5">
            <a:extLst>
              <a:ext uri="{FF2B5EF4-FFF2-40B4-BE49-F238E27FC236}">
                <a16:creationId xmlns:a16="http://schemas.microsoft.com/office/drawing/2014/main" id="{5BC0F0FC-B18E-4ECB-BCFF-5606391AC01A}"/>
              </a:ext>
            </a:extLst>
          </p:cNvPr>
          <p:cNvSpPr>
            <a:spLocks noGrp="1"/>
          </p:cNvSpPr>
          <p:nvPr>
            <p:ph idx="1"/>
          </p:nvPr>
        </p:nvSpPr>
        <p:spPr>
          <a:xfrm>
            <a:off x="838200" y="3429000"/>
            <a:ext cx="10515600" cy="1949347"/>
          </a:xfrm>
        </p:spPr>
        <p:txBody>
          <a:bodyPr/>
          <a:lstStyle/>
          <a:p>
            <a:pPr marL="0" indent="0">
              <a:buNone/>
            </a:pPr>
            <a:r>
              <a:rPr lang="en-US" sz="2000" b="1" dirty="0">
                <a:latin typeface="Times New Roman" panose="02020603050405020304" pitchFamily="18" charset="0"/>
                <a:cs typeface="Times New Roman" panose="02020603050405020304" pitchFamily="18" charset="0"/>
              </a:rPr>
              <a:t>INTRODUCTION</a:t>
            </a:r>
            <a:r>
              <a:rPr lang="en-US" sz="2000" dirty="0">
                <a:latin typeface="Times New Roman" panose="02020603050405020304" pitchFamily="18" charset="0"/>
                <a:cs typeface="Times New Roman" panose="02020603050405020304" pitchFamily="18" charset="0"/>
              </a:rPr>
              <a:t>: This project was decided on premise on the understanding why sarcasm matters in our daily communication. Analyzing tweets is good example how people themselves ranging from self-deprecating, polite, obnoxious to raging. </a:t>
            </a:r>
          </a:p>
          <a:p>
            <a:pPr marL="0" indent="0">
              <a:buNone/>
            </a:pPr>
            <a:endParaRPr lang="en-US" sz="2000" dirty="0">
              <a:latin typeface="Times New Roman" panose="02020603050405020304" pitchFamily="18" charset="0"/>
              <a:cs typeface="Times New Roman" panose="02020603050405020304" pitchFamily="18" charset="0"/>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1050C757-7449-47EA-BEB9-27C01065D2AE}"/>
              </a:ext>
            </a:extLst>
          </p:cNvPr>
          <p:cNvPicPr>
            <a:picLocks noChangeAspect="1"/>
          </p:cNvPicPr>
          <p:nvPr/>
        </p:nvPicPr>
        <p:blipFill>
          <a:blip r:embed="rId3"/>
          <a:stretch>
            <a:fillRect/>
          </a:stretch>
        </p:blipFill>
        <p:spPr>
          <a:xfrm>
            <a:off x="1109289" y="1115117"/>
            <a:ext cx="2583935" cy="1909640"/>
          </a:xfrm>
          <a:prstGeom prst="rect">
            <a:avLst/>
          </a:prstGeom>
        </p:spPr>
      </p:pic>
      <p:pic>
        <p:nvPicPr>
          <p:cNvPr id="8" name="Picture 7">
            <a:extLst>
              <a:ext uri="{FF2B5EF4-FFF2-40B4-BE49-F238E27FC236}">
                <a16:creationId xmlns:a16="http://schemas.microsoft.com/office/drawing/2014/main" id="{29B5CCAA-C0CB-4BBC-AEF8-EC0BBFECBDC2}"/>
              </a:ext>
            </a:extLst>
          </p:cNvPr>
          <p:cNvPicPr>
            <a:picLocks noChangeAspect="1"/>
          </p:cNvPicPr>
          <p:nvPr/>
        </p:nvPicPr>
        <p:blipFill>
          <a:blip r:embed="rId4"/>
          <a:stretch>
            <a:fillRect/>
          </a:stretch>
        </p:blipFill>
        <p:spPr>
          <a:xfrm>
            <a:off x="4057400" y="1478617"/>
            <a:ext cx="3448050" cy="1187745"/>
          </a:xfrm>
          <a:prstGeom prst="rect">
            <a:avLst/>
          </a:prstGeom>
        </p:spPr>
      </p:pic>
      <p:pic>
        <p:nvPicPr>
          <p:cNvPr id="10" name="Picture 9">
            <a:extLst>
              <a:ext uri="{FF2B5EF4-FFF2-40B4-BE49-F238E27FC236}">
                <a16:creationId xmlns:a16="http://schemas.microsoft.com/office/drawing/2014/main" id="{0F57989F-122D-4C6E-B04E-4804F949878C}"/>
              </a:ext>
            </a:extLst>
          </p:cNvPr>
          <p:cNvPicPr>
            <a:picLocks noChangeAspect="1"/>
          </p:cNvPicPr>
          <p:nvPr/>
        </p:nvPicPr>
        <p:blipFill>
          <a:blip r:embed="rId5"/>
          <a:stretch>
            <a:fillRect/>
          </a:stretch>
        </p:blipFill>
        <p:spPr>
          <a:xfrm>
            <a:off x="7869626" y="1369850"/>
            <a:ext cx="3448050" cy="1400175"/>
          </a:xfrm>
          <a:prstGeom prst="rect">
            <a:avLst/>
          </a:prstGeom>
        </p:spPr>
      </p:pic>
    </p:spTree>
    <p:extLst>
      <p:ext uri="{BB962C8B-B14F-4D97-AF65-F5344CB8AC3E}">
        <p14:creationId xmlns:p14="http://schemas.microsoft.com/office/powerpoint/2010/main" val="296488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3" name="Content Placeholder 2">
            <a:extLst>
              <a:ext uri="{FF2B5EF4-FFF2-40B4-BE49-F238E27FC236}">
                <a16:creationId xmlns:a16="http://schemas.microsoft.com/office/drawing/2014/main" id="{3B43BCAE-9D1E-4DC6-93FA-16006F10DA7A}"/>
              </a:ext>
            </a:extLst>
          </p:cNvPr>
          <p:cNvPicPr>
            <a:picLocks noGrp="1" noChangeAspect="1"/>
          </p:cNvPicPr>
          <p:nvPr>
            <p:ph idx="1"/>
          </p:nvPr>
        </p:nvPicPr>
        <p:blipFill>
          <a:blip r:embed="rId3"/>
          <a:stretch>
            <a:fillRect/>
          </a:stretch>
        </p:blipFill>
        <p:spPr>
          <a:xfrm>
            <a:off x="1125678" y="3328777"/>
            <a:ext cx="4562603" cy="2054475"/>
          </a:xfrm>
          <a:prstGeom prst="rect">
            <a:avLst/>
          </a:prstGeom>
        </p:spPr>
      </p:pic>
      <p:pic>
        <p:nvPicPr>
          <p:cNvPr id="6" name="Picture 5">
            <a:extLst>
              <a:ext uri="{FF2B5EF4-FFF2-40B4-BE49-F238E27FC236}">
                <a16:creationId xmlns:a16="http://schemas.microsoft.com/office/drawing/2014/main" id="{7F515618-3786-4FE7-BDE7-19F3940F456C}"/>
              </a:ext>
            </a:extLst>
          </p:cNvPr>
          <p:cNvPicPr>
            <a:picLocks noChangeAspect="1"/>
          </p:cNvPicPr>
          <p:nvPr/>
        </p:nvPicPr>
        <p:blipFill>
          <a:blip r:embed="rId4"/>
          <a:stretch>
            <a:fillRect/>
          </a:stretch>
        </p:blipFill>
        <p:spPr>
          <a:xfrm>
            <a:off x="6059876" y="3049738"/>
            <a:ext cx="5221677" cy="2994801"/>
          </a:xfrm>
          <a:prstGeom prst="rect">
            <a:avLst/>
          </a:prstGeom>
        </p:spPr>
      </p:pic>
      <p:sp>
        <p:nvSpPr>
          <p:cNvPr id="11" name="TextBox 10">
            <a:extLst>
              <a:ext uri="{FF2B5EF4-FFF2-40B4-BE49-F238E27FC236}">
                <a16:creationId xmlns:a16="http://schemas.microsoft.com/office/drawing/2014/main" id="{438D3C05-CE33-4E95-866D-5D5AEC3588EA}"/>
              </a:ext>
            </a:extLst>
          </p:cNvPr>
          <p:cNvSpPr txBox="1"/>
          <p:nvPr/>
        </p:nvSpPr>
        <p:spPr>
          <a:xfrm>
            <a:off x="1125678" y="1562886"/>
            <a:ext cx="9868395" cy="175432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first dataset was extracted from  Kaggle pertains to text data gathered from Reddit containing a “sarcasm” tag.  This data contains over 32,000 rows and 10 columns including a “label” column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Secondly, tweets were extracted directly from the Twitter API through the Tweepy library.  Six thousand tweets were collected using the search words “#sarcasm” and “#news” (3000 per search word Ultimately, a subset of 5000 rows </a:t>
            </a:r>
          </a:p>
        </p:txBody>
      </p:sp>
      <p:sp>
        <p:nvSpPr>
          <p:cNvPr id="12" name="TextBox 11">
            <a:extLst>
              <a:ext uri="{FF2B5EF4-FFF2-40B4-BE49-F238E27FC236}">
                <a16:creationId xmlns:a16="http://schemas.microsoft.com/office/drawing/2014/main" id="{43EA0963-CC18-4C97-AC1A-837504DE1C08}"/>
              </a:ext>
            </a:extLst>
          </p:cNvPr>
          <p:cNvSpPr txBox="1"/>
          <p:nvPr/>
        </p:nvSpPr>
        <p:spPr>
          <a:xfrm>
            <a:off x="1517564" y="5451212"/>
            <a:ext cx="3505699" cy="369332"/>
          </a:xfrm>
          <a:prstGeom prst="rect">
            <a:avLst/>
          </a:prstGeom>
          <a:noFill/>
        </p:spPr>
        <p:txBody>
          <a:bodyPr wrap="square">
            <a:spAutoFit/>
          </a:bodyPr>
          <a:lstStyle/>
          <a:p>
            <a:r>
              <a:rPr lang="en-US" b="1" dirty="0"/>
              <a:t>Breakdown of Subset for Analysis </a:t>
            </a:r>
          </a:p>
        </p:txBody>
      </p:sp>
      <p:sp>
        <p:nvSpPr>
          <p:cNvPr id="14" name="TextBox 13">
            <a:extLst>
              <a:ext uri="{FF2B5EF4-FFF2-40B4-BE49-F238E27FC236}">
                <a16:creationId xmlns:a16="http://schemas.microsoft.com/office/drawing/2014/main" id="{EDF9172A-AB01-49DE-8884-3D19E402850B}"/>
              </a:ext>
            </a:extLst>
          </p:cNvPr>
          <p:cNvSpPr txBox="1"/>
          <p:nvPr/>
        </p:nvSpPr>
        <p:spPr>
          <a:xfrm>
            <a:off x="6935190" y="6044539"/>
            <a:ext cx="3669475" cy="369332"/>
          </a:xfrm>
          <a:prstGeom prst="rect">
            <a:avLst/>
          </a:prstGeom>
          <a:noFill/>
        </p:spPr>
        <p:txBody>
          <a:bodyPr wrap="square">
            <a:spAutoFit/>
          </a:bodyPr>
          <a:lstStyle/>
          <a:p>
            <a:r>
              <a:rPr lang="en-US" b="1" dirty="0"/>
              <a:t>Text Count (Sarcastic or Genuine)</a:t>
            </a:r>
          </a:p>
        </p:txBody>
      </p:sp>
    </p:spTree>
    <p:extLst>
      <p:ext uri="{BB962C8B-B14F-4D97-AF65-F5344CB8AC3E}">
        <p14:creationId xmlns:p14="http://schemas.microsoft.com/office/powerpoint/2010/main" val="194591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26738"/>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8" name="Picture 7">
            <a:extLst>
              <a:ext uri="{FF2B5EF4-FFF2-40B4-BE49-F238E27FC236}">
                <a16:creationId xmlns:a16="http://schemas.microsoft.com/office/drawing/2014/main" id="{576EE6B2-5BBA-462B-8AF6-2CC4E67963EF}"/>
              </a:ext>
            </a:extLst>
          </p:cNvPr>
          <p:cNvPicPr>
            <a:picLocks noChangeAspect="1"/>
          </p:cNvPicPr>
          <p:nvPr/>
        </p:nvPicPr>
        <p:blipFill>
          <a:blip r:embed="rId3"/>
          <a:stretch>
            <a:fillRect/>
          </a:stretch>
        </p:blipFill>
        <p:spPr>
          <a:xfrm>
            <a:off x="838200" y="3170511"/>
            <a:ext cx="5429250" cy="2762250"/>
          </a:xfrm>
          <a:prstGeom prst="rect">
            <a:avLst/>
          </a:prstGeom>
        </p:spPr>
      </p:pic>
      <p:pic>
        <p:nvPicPr>
          <p:cNvPr id="10" name="Picture 9">
            <a:extLst>
              <a:ext uri="{FF2B5EF4-FFF2-40B4-BE49-F238E27FC236}">
                <a16:creationId xmlns:a16="http://schemas.microsoft.com/office/drawing/2014/main" id="{595C8036-F828-4242-96BE-1E38F56CF0C8}"/>
              </a:ext>
            </a:extLst>
          </p:cNvPr>
          <p:cNvPicPr>
            <a:picLocks noChangeAspect="1"/>
          </p:cNvPicPr>
          <p:nvPr/>
        </p:nvPicPr>
        <p:blipFill>
          <a:blip r:embed="rId4"/>
          <a:stretch>
            <a:fillRect/>
          </a:stretch>
        </p:blipFill>
        <p:spPr>
          <a:xfrm>
            <a:off x="6433458" y="3170511"/>
            <a:ext cx="5334000" cy="2762250"/>
          </a:xfrm>
          <a:prstGeom prst="rect">
            <a:avLst/>
          </a:prstGeom>
        </p:spPr>
      </p:pic>
      <p:sp>
        <p:nvSpPr>
          <p:cNvPr id="12" name="TextBox 11">
            <a:extLst>
              <a:ext uri="{FF2B5EF4-FFF2-40B4-BE49-F238E27FC236}">
                <a16:creationId xmlns:a16="http://schemas.microsoft.com/office/drawing/2014/main" id="{27F1543C-2B0B-4369-95D9-A0C01087F5DD}"/>
              </a:ext>
            </a:extLst>
          </p:cNvPr>
          <p:cNvSpPr txBox="1"/>
          <p:nvPr/>
        </p:nvSpPr>
        <p:spPr>
          <a:xfrm>
            <a:off x="4426527" y="1274323"/>
            <a:ext cx="237803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Feature Importance</a:t>
            </a:r>
          </a:p>
        </p:txBody>
      </p:sp>
      <p:sp>
        <p:nvSpPr>
          <p:cNvPr id="13" name="TextBox 12">
            <a:extLst>
              <a:ext uri="{FF2B5EF4-FFF2-40B4-BE49-F238E27FC236}">
                <a16:creationId xmlns:a16="http://schemas.microsoft.com/office/drawing/2014/main" id="{8F5D99A7-B00C-4D7E-A5C4-347D95E4D90D}"/>
              </a:ext>
            </a:extLst>
          </p:cNvPr>
          <p:cNvSpPr txBox="1"/>
          <p:nvPr/>
        </p:nvSpPr>
        <p:spPr>
          <a:xfrm>
            <a:off x="1654381" y="1398576"/>
            <a:ext cx="3351811" cy="2031325"/>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Most sarcastic</a:t>
            </a:r>
            <a:endParaRPr lang="en-US" b="0" i="0" u="none" strike="noStrike" baseline="0" dirty="0">
              <a:solidFill>
                <a:srgbClr val="FF0000"/>
              </a:solidFill>
              <a:latin typeface="Times New Roman" panose="02020603050405020304" pitchFamily="18" charset="0"/>
              <a:cs typeface="Times New Roman" panose="02020603050405020304" pitchFamily="18" charset="0"/>
            </a:endParaRPr>
          </a:p>
          <a:p>
            <a:r>
              <a:rPr lang="en-US" b="0" i="0" u="none" strike="noStrike" baseline="0" dirty="0">
                <a:solidFill>
                  <a:srgbClr val="FF0000"/>
                </a:solidFill>
                <a:latin typeface="Times New Roman" panose="02020603050405020304" pitchFamily="18" charset="0"/>
                <a:cs typeface="Times New Roman" panose="02020603050405020304" pitchFamily="18" charset="0"/>
              </a:rPr>
              <a:t>1.thats</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2.anita</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3.having</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4.said</a:t>
            </a:r>
          </a:p>
          <a:p>
            <a:r>
              <a:rPr lang="en-US" b="0" i="0" u="none" strike="noStrike" baseline="0" dirty="0">
                <a:solidFill>
                  <a:srgbClr val="FF0000"/>
                </a:solidFill>
                <a:latin typeface="Times New Roman" panose="02020603050405020304" pitchFamily="18" charset="0"/>
                <a:cs typeface="Times New Roman" panose="02020603050405020304" pitchFamily="18" charset="0"/>
              </a:rPr>
              <a:t>5.sure</a:t>
            </a:r>
          </a:p>
          <a:p>
            <a:endParaRPr lang="en-US" b="0" i="0" u="none" strike="noStrike" baseline="0" dirty="0">
              <a:latin typeface="Arial" panose="020B0604020202020204" pitchFamily="34" charset="0"/>
            </a:endParaRPr>
          </a:p>
        </p:txBody>
      </p:sp>
      <p:sp>
        <p:nvSpPr>
          <p:cNvPr id="14" name="TextBox 13">
            <a:extLst>
              <a:ext uri="{FF2B5EF4-FFF2-40B4-BE49-F238E27FC236}">
                <a16:creationId xmlns:a16="http://schemas.microsoft.com/office/drawing/2014/main" id="{9B1373C1-A07C-49B0-8367-87426B3D0E41}"/>
              </a:ext>
            </a:extLst>
          </p:cNvPr>
          <p:cNvSpPr txBox="1"/>
          <p:nvPr/>
        </p:nvSpPr>
        <p:spPr>
          <a:xfrm>
            <a:off x="7890164" y="1345254"/>
            <a:ext cx="3351811" cy="1754326"/>
          </a:xfrm>
          <a:prstGeom prst="rect">
            <a:avLst/>
          </a:prstGeom>
          <a:noFill/>
        </p:spPr>
        <p:txBody>
          <a:bodyPr wrap="square">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Most sincere</a:t>
            </a:r>
          </a:p>
          <a:p>
            <a:r>
              <a:rPr lang="en-US" dirty="0">
                <a:solidFill>
                  <a:schemeClr val="accent1">
                    <a:lumMod val="75000"/>
                  </a:schemeClr>
                </a:solidFill>
                <a:latin typeface="Times New Roman" panose="02020603050405020304" pitchFamily="18" charset="0"/>
                <a:cs typeface="Times New Roman" panose="02020603050405020304" pitchFamily="18" charset="0"/>
              </a:rPr>
              <a:t>1.Covid</a:t>
            </a:r>
          </a:p>
          <a:p>
            <a:r>
              <a:rPr lang="en-US" dirty="0">
                <a:solidFill>
                  <a:schemeClr val="accent1">
                    <a:lumMod val="75000"/>
                  </a:schemeClr>
                </a:solidFill>
                <a:latin typeface="Times New Roman" panose="02020603050405020304" pitchFamily="18" charset="0"/>
                <a:cs typeface="Times New Roman" panose="02020603050405020304" pitchFamily="18" charset="0"/>
              </a:rPr>
              <a:t>2.breaking</a:t>
            </a:r>
          </a:p>
          <a:p>
            <a:r>
              <a:rPr lang="en-US" dirty="0">
                <a:solidFill>
                  <a:schemeClr val="accent1">
                    <a:lumMod val="75000"/>
                  </a:schemeClr>
                </a:solidFill>
                <a:latin typeface="Times New Roman" panose="02020603050405020304" pitchFamily="18" charset="0"/>
                <a:cs typeface="Times New Roman" panose="02020603050405020304" pitchFamily="18" charset="0"/>
              </a:rPr>
              <a:t>3.business</a:t>
            </a:r>
          </a:p>
          <a:p>
            <a:r>
              <a:rPr lang="en-US" dirty="0">
                <a:solidFill>
                  <a:schemeClr val="accent1">
                    <a:lumMod val="75000"/>
                  </a:schemeClr>
                </a:solidFill>
                <a:latin typeface="Times New Roman" panose="02020603050405020304" pitchFamily="18" charset="0"/>
                <a:cs typeface="Times New Roman" panose="02020603050405020304" pitchFamily="18" charset="0"/>
              </a:rPr>
              <a:t>4.If</a:t>
            </a:r>
          </a:p>
          <a:p>
            <a:r>
              <a:rPr lang="en-US" dirty="0">
                <a:solidFill>
                  <a:schemeClr val="accent1">
                    <a:lumMod val="75000"/>
                  </a:schemeClr>
                </a:solidFill>
                <a:latin typeface="Times New Roman" panose="02020603050405020304" pitchFamily="18" charset="0"/>
                <a:cs typeface="Times New Roman" panose="02020603050405020304" pitchFamily="18" charset="0"/>
              </a:rPr>
              <a:t>5.More</a:t>
            </a:r>
          </a:p>
        </p:txBody>
      </p:sp>
      <p:sp>
        <p:nvSpPr>
          <p:cNvPr id="15" name="TextBox 14">
            <a:extLst>
              <a:ext uri="{FF2B5EF4-FFF2-40B4-BE49-F238E27FC236}">
                <a16:creationId xmlns:a16="http://schemas.microsoft.com/office/drawing/2014/main" id="{0749C537-5E14-4A84-85C0-D11E510F0CC8}"/>
              </a:ext>
            </a:extLst>
          </p:cNvPr>
          <p:cNvSpPr txBox="1"/>
          <p:nvPr/>
        </p:nvSpPr>
        <p:spPr>
          <a:xfrm>
            <a:off x="8383979" y="6003692"/>
            <a:ext cx="1150187" cy="369332"/>
          </a:xfrm>
          <a:prstGeom prst="rect">
            <a:avLst/>
          </a:prstGeom>
          <a:noFill/>
        </p:spPr>
        <p:txBody>
          <a:bodyPr wrap="none" rtlCol="0">
            <a:spAutoFit/>
          </a:bodyPr>
          <a:lstStyle/>
          <a:p>
            <a:r>
              <a:rPr lang="en-US" dirty="0">
                <a:solidFill>
                  <a:schemeClr val="accent1">
                    <a:lumMod val="75000"/>
                  </a:schemeClr>
                </a:solidFill>
                <a:latin typeface="Arial Black" panose="020B0A04020102020204" pitchFamily="34" charset="0"/>
              </a:rPr>
              <a:t>Sincere</a:t>
            </a:r>
          </a:p>
        </p:txBody>
      </p:sp>
      <p:sp>
        <p:nvSpPr>
          <p:cNvPr id="16" name="TextBox 15">
            <a:extLst>
              <a:ext uri="{FF2B5EF4-FFF2-40B4-BE49-F238E27FC236}">
                <a16:creationId xmlns:a16="http://schemas.microsoft.com/office/drawing/2014/main" id="{25FD70AF-0EC2-4DA1-9BAC-E5B8A15FAB3E}"/>
              </a:ext>
            </a:extLst>
          </p:cNvPr>
          <p:cNvSpPr txBox="1"/>
          <p:nvPr/>
        </p:nvSpPr>
        <p:spPr>
          <a:xfrm>
            <a:off x="2882887" y="6003692"/>
            <a:ext cx="1394100" cy="369332"/>
          </a:xfrm>
          <a:prstGeom prst="rect">
            <a:avLst/>
          </a:prstGeom>
          <a:noFill/>
        </p:spPr>
        <p:txBody>
          <a:bodyPr wrap="none" rtlCol="0">
            <a:spAutoFit/>
          </a:bodyPr>
          <a:lstStyle/>
          <a:p>
            <a:r>
              <a:rPr lang="en-US" dirty="0">
                <a:solidFill>
                  <a:srgbClr val="FF0000"/>
                </a:solidFill>
                <a:latin typeface="Arial Black" panose="020B0A04020102020204" pitchFamily="34" charset="0"/>
              </a:rPr>
              <a:t>Sarcastic</a:t>
            </a:r>
          </a:p>
        </p:txBody>
      </p:sp>
    </p:spTree>
    <p:extLst>
      <p:ext uri="{BB962C8B-B14F-4D97-AF65-F5344CB8AC3E}">
        <p14:creationId xmlns:p14="http://schemas.microsoft.com/office/powerpoint/2010/main" val="5461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77EA86A4-8D99-4F2C-BECE-025CFB38008D}"/>
              </a:ext>
            </a:extLst>
          </p:cNvPr>
          <p:cNvPicPr>
            <a:picLocks noChangeAspect="1"/>
          </p:cNvPicPr>
          <p:nvPr/>
        </p:nvPicPr>
        <p:blipFill>
          <a:blip r:embed="rId3"/>
          <a:stretch>
            <a:fillRect/>
          </a:stretch>
        </p:blipFill>
        <p:spPr>
          <a:xfrm>
            <a:off x="1136073" y="4097336"/>
            <a:ext cx="3405129" cy="1629701"/>
          </a:xfrm>
          <a:prstGeom prst="rect">
            <a:avLst/>
          </a:prstGeom>
        </p:spPr>
      </p:pic>
      <p:pic>
        <p:nvPicPr>
          <p:cNvPr id="8" name="Picture 7">
            <a:extLst>
              <a:ext uri="{FF2B5EF4-FFF2-40B4-BE49-F238E27FC236}">
                <a16:creationId xmlns:a16="http://schemas.microsoft.com/office/drawing/2014/main" id="{6801269B-5F3D-45E4-8F54-AB4CCA0472AC}"/>
              </a:ext>
            </a:extLst>
          </p:cNvPr>
          <p:cNvPicPr>
            <a:picLocks noChangeAspect="1"/>
          </p:cNvPicPr>
          <p:nvPr/>
        </p:nvPicPr>
        <p:blipFill>
          <a:blip r:embed="rId4"/>
          <a:stretch>
            <a:fillRect/>
          </a:stretch>
        </p:blipFill>
        <p:spPr>
          <a:xfrm>
            <a:off x="7054256" y="4009390"/>
            <a:ext cx="4001671" cy="1717647"/>
          </a:xfrm>
          <a:prstGeom prst="rect">
            <a:avLst/>
          </a:prstGeom>
        </p:spPr>
      </p:pic>
      <p:sp>
        <p:nvSpPr>
          <p:cNvPr id="9" name="TextBox 8">
            <a:extLst>
              <a:ext uri="{FF2B5EF4-FFF2-40B4-BE49-F238E27FC236}">
                <a16:creationId xmlns:a16="http://schemas.microsoft.com/office/drawing/2014/main" id="{85CA19AA-73FE-4DB4-A281-BF4995356ABC}"/>
              </a:ext>
            </a:extLst>
          </p:cNvPr>
          <p:cNvSpPr txBox="1"/>
          <p:nvPr/>
        </p:nvSpPr>
        <p:spPr>
          <a:xfrm>
            <a:off x="7932717" y="5803461"/>
            <a:ext cx="2048253" cy="369332"/>
          </a:xfrm>
          <a:prstGeom prst="rect">
            <a:avLst/>
          </a:prstGeom>
          <a:noFill/>
        </p:spPr>
        <p:txBody>
          <a:bodyPr wrap="none" rtlCol="0">
            <a:spAutoFit/>
          </a:bodyPr>
          <a:lstStyle/>
          <a:p>
            <a:r>
              <a:rPr lang="en-US" b="1" dirty="0"/>
              <a:t>SVM Accuracy 0.71</a:t>
            </a:r>
          </a:p>
        </p:txBody>
      </p:sp>
      <p:sp>
        <p:nvSpPr>
          <p:cNvPr id="10" name="TextBox 9">
            <a:extLst>
              <a:ext uri="{FF2B5EF4-FFF2-40B4-BE49-F238E27FC236}">
                <a16:creationId xmlns:a16="http://schemas.microsoft.com/office/drawing/2014/main" id="{760F2D95-493C-4BB0-B016-02990611E629}"/>
              </a:ext>
            </a:extLst>
          </p:cNvPr>
          <p:cNvSpPr txBox="1"/>
          <p:nvPr/>
        </p:nvSpPr>
        <p:spPr>
          <a:xfrm>
            <a:off x="1413165" y="5772308"/>
            <a:ext cx="2798458" cy="369332"/>
          </a:xfrm>
          <a:prstGeom prst="rect">
            <a:avLst/>
          </a:prstGeom>
          <a:noFill/>
        </p:spPr>
        <p:txBody>
          <a:bodyPr wrap="none" rtlCol="0">
            <a:spAutoFit/>
          </a:bodyPr>
          <a:lstStyle/>
          <a:p>
            <a:r>
              <a:rPr lang="en-US" b="1" dirty="0"/>
              <a:t>Naïve Bayes Accuracy 0.73</a:t>
            </a:r>
          </a:p>
        </p:txBody>
      </p:sp>
      <p:sp>
        <p:nvSpPr>
          <p:cNvPr id="12" name="TextBox 11">
            <a:extLst>
              <a:ext uri="{FF2B5EF4-FFF2-40B4-BE49-F238E27FC236}">
                <a16:creationId xmlns:a16="http://schemas.microsoft.com/office/drawing/2014/main" id="{DE20F283-4030-42BF-8888-1FF938F4F2D3}"/>
              </a:ext>
            </a:extLst>
          </p:cNvPr>
          <p:cNvSpPr txBox="1"/>
          <p:nvPr/>
        </p:nvSpPr>
        <p:spPr>
          <a:xfrm>
            <a:off x="857833" y="2623602"/>
            <a:ext cx="1029281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data set was split to train set and test set. The size of the test set was set to 30% and the remaining 70% was used as a training set</a:t>
            </a:r>
          </a:p>
        </p:txBody>
      </p:sp>
      <p:sp>
        <p:nvSpPr>
          <p:cNvPr id="14" name="TextBox 13">
            <a:extLst>
              <a:ext uri="{FF2B5EF4-FFF2-40B4-BE49-F238E27FC236}">
                <a16:creationId xmlns:a16="http://schemas.microsoft.com/office/drawing/2014/main" id="{E1DA0D0F-615B-4344-9231-B8F2B80C3E39}"/>
              </a:ext>
            </a:extLst>
          </p:cNvPr>
          <p:cNvSpPr txBox="1"/>
          <p:nvPr/>
        </p:nvSpPr>
        <p:spPr>
          <a:xfrm>
            <a:off x="857833" y="3340423"/>
            <a:ext cx="9710927"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Multinomial Naive Bayes and Support Vector Machine were selected as the algorithm to analyze the tweets</a:t>
            </a:r>
          </a:p>
        </p:txBody>
      </p:sp>
      <p:sp>
        <p:nvSpPr>
          <p:cNvPr id="16" name="TextBox 15">
            <a:extLst>
              <a:ext uri="{FF2B5EF4-FFF2-40B4-BE49-F238E27FC236}">
                <a16:creationId xmlns:a16="http://schemas.microsoft.com/office/drawing/2014/main" id="{4F24D6B8-978D-48D1-B26B-C9DA6763E842}"/>
              </a:ext>
            </a:extLst>
          </p:cNvPr>
          <p:cNvSpPr txBox="1"/>
          <p:nvPr/>
        </p:nvSpPr>
        <p:spPr>
          <a:xfrm>
            <a:off x="857833" y="1672498"/>
            <a:ext cx="609797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Data cleaning and transformation occurred concurrently. </a:t>
            </a:r>
          </a:p>
        </p:txBody>
      </p:sp>
      <p:sp>
        <p:nvSpPr>
          <p:cNvPr id="18" name="TextBox 17">
            <a:extLst>
              <a:ext uri="{FF2B5EF4-FFF2-40B4-BE49-F238E27FC236}">
                <a16:creationId xmlns:a16="http://schemas.microsoft.com/office/drawing/2014/main" id="{E546CDC6-139E-4480-8FE3-0F998A61DB7D}"/>
              </a:ext>
            </a:extLst>
          </p:cNvPr>
          <p:cNvSpPr txBox="1"/>
          <p:nvPr/>
        </p:nvSpPr>
        <p:spPr>
          <a:xfrm>
            <a:off x="857833" y="1967746"/>
            <a:ext cx="10847119"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CountVectorizer and TfidfVectorizer from the Python library, Sklearn, were used to tokenize and create N-grams ranging from 1 to 3-word set</a:t>
            </a:r>
          </a:p>
        </p:txBody>
      </p:sp>
      <p:sp>
        <p:nvSpPr>
          <p:cNvPr id="19" name="TextBox 18">
            <a:extLst>
              <a:ext uri="{FF2B5EF4-FFF2-40B4-BE49-F238E27FC236}">
                <a16:creationId xmlns:a16="http://schemas.microsoft.com/office/drawing/2014/main" id="{266A588D-E469-4474-B0A2-54814BFF9392}"/>
              </a:ext>
            </a:extLst>
          </p:cNvPr>
          <p:cNvSpPr txBox="1"/>
          <p:nvPr/>
        </p:nvSpPr>
        <p:spPr>
          <a:xfrm>
            <a:off x="838200" y="1308789"/>
            <a:ext cx="215123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96822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AD125978-5916-4F40-9CD4-9F6600388B3C}"/>
              </a:ext>
            </a:extLst>
          </p:cNvPr>
          <p:cNvPicPr>
            <a:picLocks noChangeAspect="1"/>
          </p:cNvPicPr>
          <p:nvPr/>
        </p:nvPicPr>
        <p:blipFill>
          <a:blip r:embed="rId3"/>
          <a:stretch>
            <a:fillRect/>
          </a:stretch>
        </p:blipFill>
        <p:spPr>
          <a:xfrm>
            <a:off x="974456" y="2196935"/>
            <a:ext cx="10307097" cy="4066546"/>
          </a:xfrm>
          <a:prstGeom prst="rect">
            <a:avLst/>
          </a:prstGeom>
        </p:spPr>
      </p:pic>
      <p:sp>
        <p:nvSpPr>
          <p:cNvPr id="9" name="TextBox 8">
            <a:extLst>
              <a:ext uri="{FF2B5EF4-FFF2-40B4-BE49-F238E27FC236}">
                <a16:creationId xmlns:a16="http://schemas.microsoft.com/office/drawing/2014/main" id="{3AE1398D-7133-401C-BC39-BBCB00FC1F50}"/>
              </a:ext>
            </a:extLst>
          </p:cNvPr>
          <p:cNvSpPr txBox="1"/>
          <p:nvPr/>
        </p:nvSpPr>
        <p:spPr>
          <a:xfrm>
            <a:off x="1104405" y="1550963"/>
            <a:ext cx="3526415"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RESULT OF ALGORITHMS:</a:t>
            </a:r>
          </a:p>
        </p:txBody>
      </p:sp>
    </p:spTree>
    <p:extLst>
      <p:ext uri="{BB962C8B-B14F-4D97-AF65-F5344CB8AC3E}">
        <p14:creationId xmlns:p14="http://schemas.microsoft.com/office/powerpoint/2010/main" val="2482501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TextBox 6">
            <a:extLst>
              <a:ext uri="{FF2B5EF4-FFF2-40B4-BE49-F238E27FC236}">
                <a16:creationId xmlns:a16="http://schemas.microsoft.com/office/drawing/2014/main" id="{7E2AF6CA-C433-4CC7-BD52-083AD604AABE}"/>
              </a:ext>
            </a:extLst>
          </p:cNvPr>
          <p:cNvSpPr txBox="1"/>
          <p:nvPr/>
        </p:nvSpPr>
        <p:spPr>
          <a:xfrm>
            <a:off x="1060526" y="1406770"/>
            <a:ext cx="10221027" cy="480131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While detecting sarcasm can be a challenge for humans, it is an even bigger obstacle for computers.  When humans speak, it can be easier to pick up on verbal cues, body language, and tones that convey sarcasm, which is a disadvantage of attempting to detect sarcasm using computers.  However, sarcasm can also be subjective in nature, which makes the overall task of detection increasingly more difficult.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understand the complexity of detecting sarcasm using computers, data was gathered from different sources including Twitter and Reddit and was analyzed.  Both social media platforms are extremely popular with millions of users posting their opinions, reviews, and general information about any topic imaginable.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results solidify the notion that certain words are more frequently used and associated with sarcasm.  For example, it was observed that words such as “love,” “obviously,” and “clearly” are usually associated with words used in sarcastic text.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Implementing the use of a computer to understand sarcasm is still considered a narrow field of research.  However, it is believed that as technology continues to advance, future studies will focus on using larger, more diverse data to improve methods and accuracy of sarcasm detection.</a:t>
            </a:r>
          </a:p>
          <a:p>
            <a:endParaRPr lang="en-US" dirty="0"/>
          </a:p>
        </p:txBody>
      </p:sp>
    </p:spTree>
    <p:extLst>
      <p:ext uri="{BB962C8B-B14F-4D97-AF65-F5344CB8AC3E}">
        <p14:creationId xmlns:p14="http://schemas.microsoft.com/office/powerpoint/2010/main" val="66435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4F180B5B-0290-4D25-A146-4064C69D2379}"/>
              </a:ext>
            </a:extLst>
          </p:cNvPr>
          <p:cNvSpPr>
            <a:spLocks noGrp="1"/>
          </p:cNvSpPr>
          <p:nvPr>
            <p:ph idx="1"/>
          </p:nvPr>
        </p:nvSpPr>
        <p:spPr>
          <a:xfrm>
            <a:off x="838200" y="1439018"/>
            <a:ext cx="10515600" cy="435133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Introduction	</a:t>
            </a:r>
          </a:p>
          <a:p>
            <a:r>
              <a:rPr lang="en-US" dirty="0">
                <a:latin typeface="Times New Roman" panose="02020603050405020304" pitchFamily="18" charset="0"/>
                <a:cs typeface="Times New Roman" panose="02020603050405020304" pitchFamily="18" charset="0"/>
              </a:rPr>
              <a:t>Program Learning Objectives</a:t>
            </a:r>
          </a:p>
          <a:p>
            <a:r>
              <a:rPr lang="en-US" dirty="0">
                <a:latin typeface="Times New Roman" panose="02020603050405020304" pitchFamily="18" charset="0"/>
                <a:cs typeface="Times New Roman" panose="02020603050405020304" pitchFamily="18" charset="0"/>
              </a:rPr>
              <a:t>Course Projects</a:t>
            </a:r>
          </a:p>
          <a:p>
            <a:pPr lvl="1"/>
            <a:r>
              <a:rPr lang="en-US" dirty="0">
                <a:latin typeface="Times New Roman" panose="02020603050405020304" pitchFamily="18" charset="0"/>
                <a:cs typeface="Times New Roman" panose="02020603050405020304" pitchFamily="18" charset="0"/>
              </a:rPr>
              <a:t>Personal Finance Database (IST 659)	</a:t>
            </a:r>
          </a:p>
          <a:p>
            <a:pPr lvl="1"/>
            <a:r>
              <a:rPr lang="en-US" dirty="0">
                <a:latin typeface="Times New Roman" panose="02020603050405020304" pitchFamily="18" charset="0"/>
                <a:cs typeface="Times New Roman" panose="02020603050405020304" pitchFamily="18" charset="0"/>
              </a:rPr>
              <a:t>Wine Project (IST687)	</a:t>
            </a:r>
          </a:p>
          <a:p>
            <a:pPr lvl="1"/>
            <a:r>
              <a:rPr lang="en-US" dirty="0">
                <a:latin typeface="Times New Roman" panose="02020603050405020304" pitchFamily="18" charset="0"/>
                <a:cs typeface="Times New Roman" panose="02020603050405020304" pitchFamily="18" charset="0"/>
              </a:rPr>
              <a:t>Sarcasm Tweets (IST 736)</a:t>
            </a:r>
          </a:p>
          <a:p>
            <a:pPr lvl="1"/>
            <a:r>
              <a:rPr lang="en-US" dirty="0">
                <a:latin typeface="Times New Roman" panose="02020603050405020304" pitchFamily="18" charset="0"/>
                <a:cs typeface="Times New Roman" panose="02020603050405020304" pitchFamily="18" charset="0"/>
              </a:rPr>
              <a:t>Men’s NCAA Basketball (IST718)	</a:t>
            </a:r>
          </a:p>
          <a:p>
            <a:pPr lvl="1"/>
            <a:r>
              <a:rPr lang="en-US" dirty="0">
                <a:latin typeface="Times New Roman" panose="02020603050405020304" pitchFamily="18" charset="0"/>
                <a:cs typeface="Times New Roman" panose="02020603050405020304" pitchFamily="18" charset="0"/>
              </a:rPr>
              <a:t>Rise of Obesity/Overweight in the US (IST719)	</a:t>
            </a:r>
          </a:p>
          <a:p>
            <a:r>
              <a:rPr lang="en-US" dirty="0">
                <a:latin typeface="Times New Roman" panose="02020603050405020304" pitchFamily="18" charset="0"/>
                <a:cs typeface="Times New Roman" panose="02020603050405020304" pitchFamily="18" charset="0"/>
              </a:rPr>
              <a:t>Learning Objectives Demonstrated in Projects</a:t>
            </a:r>
          </a:p>
          <a:p>
            <a:r>
              <a:rPr lang="en-US" dirty="0">
                <a:latin typeface="Times New Roman" panose="02020603050405020304" pitchFamily="18" charset="0"/>
                <a:cs typeface="Times New Roman" panose="02020603050405020304" pitchFamily="18" charset="0"/>
              </a:rPr>
              <a:t>Conclusion	</a:t>
            </a:r>
          </a:p>
          <a:p>
            <a:r>
              <a:rPr lang="en-US" dirty="0">
                <a:latin typeface="Times New Roman" panose="02020603050405020304" pitchFamily="18" charset="0"/>
                <a:cs typeface="Times New Roman" panose="02020603050405020304" pitchFamily="18" charset="0"/>
              </a:rPr>
              <a:t>References</a:t>
            </a:r>
          </a:p>
          <a:p>
            <a:endParaRPr lang="en-US" sz="4400" dirty="0">
              <a:latin typeface="Times New Roman" panose="02020603050405020304" pitchFamily="18" charset="0"/>
              <a:cs typeface="Times New Roman" panose="02020603050405020304" pitchFamily="18" charset="0"/>
            </a:endParaRPr>
          </a:p>
          <a:p>
            <a:endParaRPr lang="en-US" dirty="0"/>
          </a:p>
        </p:txBody>
      </p:sp>
      <p:cxnSp>
        <p:nvCxnSpPr>
          <p:cNvPr id="5" name="Straight Connector 4">
            <a:extLst>
              <a:ext uri="{FF2B5EF4-FFF2-40B4-BE49-F238E27FC236}">
                <a16:creationId xmlns:a16="http://schemas.microsoft.com/office/drawing/2014/main" id="{0A3C5CEF-3357-4115-A9D3-1E53557103F8}"/>
              </a:ext>
            </a:extLst>
          </p:cNvPr>
          <p:cNvCxnSpPr/>
          <p:nvPr/>
        </p:nvCxnSpPr>
        <p:spPr>
          <a:xfrm>
            <a:off x="939567" y="1198822"/>
            <a:ext cx="10414233" cy="0"/>
          </a:xfrm>
          <a:prstGeom prst="line">
            <a:avLst/>
          </a:prstGeom>
          <a:ln w="444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77667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Sarcasm Project (IST 736)</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46E942-547D-44E5-AC04-33033031A0F9}"/>
              </a:ext>
            </a:extLst>
          </p:cNvPr>
          <p:cNvSpPr txBox="1"/>
          <p:nvPr/>
        </p:nvSpPr>
        <p:spPr>
          <a:xfrm>
            <a:off x="874323" y="1849486"/>
            <a:ext cx="9963397" cy="347787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project provides an insight that it is much harder to detect sarcasm in tweets and or written language observations. Learned that there are many different types of sarcasm, and these displayed by humans can vary.</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 table depicts 7 common types of sarcasm along with their description, ranging from self-deprecating, polite, obnoxious, and raging.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Obtaining a Twitter account and requesting for Twitter API, could see how tweets can be misinterpreted. However, in a society where 280- character Tweets and Emojis are interchangeably used to convey moods, and emotions can improve sarcasm detection across the digital spectrum. </a:t>
            </a:r>
          </a:p>
        </p:txBody>
      </p:sp>
    </p:spTree>
    <p:extLst>
      <p:ext uri="{BB962C8B-B14F-4D97-AF65-F5344CB8AC3E}">
        <p14:creationId xmlns:p14="http://schemas.microsoft.com/office/powerpoint/2010/main" val="320596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3229052"/>
            <a:ext cx="10443353" cy="42676"/>
          </a:xfrm>
          <a:prstGeom prst="rect">
            <a:avLst/>
          </a:prstGeom>
        </p:spPr>
      </p:pic>
      <p:sp>
        <p:nvSpPr>
          <p:cNvPr id="5" name="Content Placeholder 5">
            <a:extLst>
              <a:ext uri="{FF2B5EF4-FFF2-40B4-BE49-F238E27FC236}">
                <a16:creationId xmlns:a16="http://schemas.microsoft.com/office/drawing/2014/main" id="{5BC0F0FC-B18E-4ECB-BCFF-5606391AC01A}"/>
              </a:ext>
            </a:extLst>
          </p:cNvPr>
          <p:cNvSpPr>
            <a:spLocks noGrp="1"/>
          </p:cNvSpPr>
          <p:nvPr>
            <p:ph idx="1"/>
          </p:nvPr>
        </p:nvSpPr>
        <p:spPr>
          <a:xfrm>
            <a:off x="802076" y="3476023"/>
            <a:ext cx="10515600" cy="1949347"/>
          </a:xfrm>
        </p:spPr>
        <p:txBody>
          <a:bodyPr>
            <a:normAutofit fontScale="25000" lnSpcReduction="20000"/>
          </a:bodyPr>
          <a:lstStyle/>
          <a:p>
            <a:pPr marL="0" indent="0">
              <a:buNone/>
            </a:pPr>
            <a:r>
              <a:rPr lang="en-US" sz="7200" b="1" dirty="0">
                <a:latin typeface="Times New Roman" panose="02020603050405020304" pitchFamily="18" charset="0"/>
                <a:cs typeface="Times New Roman" panose="02020603050405020304" pitchFamily="18" charset="0"/>
              </a:rPr>
              <a:t>INTRODUCTION</a:t>
            </a:r>
            <a:r>
              <a:rPr lang="en-US" sz="7200" dirty="0">
                <a:latin typeface="Times New Roman" panose="02020603050405020304" pitchFamily="18" charset="0"/>
                <a:cs typeface="Times New Roman" panose="02020603050405020304" pitchFamily="18" charset="0"/>
              </a:rPr>
              <a:t>: </a:t>
            </a:r>
            <a:r>
              <a:rPr lang="en-US" sz="8000" dirty="0">
                <a:latin typeface="Times New Roman" panose="02020603050405020304" pitchFamily="18" charset="0"/>
                <a:cs typeface="Times New Roman" panose="02020603050405020304" pitchFamily="18" charset="0"/>
              </a:rPr>
              <a:t>Each season there are thousands of NCAA basketball games played between Division I men's teams, culminating in March Madness, the 68-team national championship that starts in the middle of March. As per Forbes.com, this year March Madness gambling is expected to break $8.5 Billion record. </a:t>
            </a:r>
          </a:p>
          <a:p>
            <a:pPr marL="0" indent="0">
              <a:buNone/>
            </a:pPr>
            <a:r>
              <a:rPr lang="en-US" sz="8000" dirty="0">
                <a:latin typeface="Times New Roman" panose="02020603050405020304" pitchFamily="18" charset="0"/>
                <a:cs typeface="Times New Roman" panose="02020603050405020304" pitchFamily="18" charset="0"/>
              </a:rPr>
              <a:t>The goal is to: Use historical data to accurately predict the winner of every possible match up in the NCAA Division I Basketball tournament.</a:t>
            </a:r>
          </a:p>
          <a:p>
            <a:pPr marL="0" indent="0">
              <a:buNone/>
            </a:pPr>
            <a:r>
              <a:rPr lang="en-US" sz="8000" dirty="0">
                <a:latin typeface="Times New Roman" panose="02020603050405020304" pitchFamily="18" charset="0"/>
                <a:cs typeface="Times New Roman" panose="02020603050405020304" pitchFamily="18" charset="0"/>
              </a:rPr>
              <a:t> </a:t>
            </a:r>
          </a:p>
          <a:p>
            <a:endParaRPr lang="en-US" dirty="0"/>
          </a:p>
          <a:p>
            <a:pPr marL="0" indent="0">
              <a:buNone/>
            </a:pPr>
            <a:endParaRPr lang="en-US" dirty="0"/>
          </a:p>
        </p:txBody>
      </p:sp>
      <p:pic>
        <p:nvPicPr>
          <p:cNvPr id="7" name="Picture 6">
            <a:extLst>
              <a:ext uri="{FF2B5EF4-FFF2-40B4-BE49-F238E27FC236}">
                <a16:creationId xmlns:a16="http://schemas.microsoft.com/office/drawing/2014/main" id="{1050C757-7449-47EA-BEB9-27C01065D2AE}"/>
              </a:ext>
            </a:extLst>
          </p:cNvPr>
          <p:cNvPicPr>
            <a:picLocks noChangeAspect="1"/>
          </p:cNvPicPr>
          <p:nvPr/>
        </p:nvPicPr>
        <p:blipFill>
          <a:blip r:embed="rId3"/>
          <a:stretch>
            <a:fillRect/>
          </a:stretch>
        </p:blipFill>
        <p:spPr>
          <a:xfrm>
            <a:off x="1109289" y="1115117"/>
            <a:ext cx="2583935" cy="1909640"/>
          </a:xfrm>
          <a:prstGeom prst="rect">
            <a:avLst/>
          </a:prstGeom>
        </p:spPr>
      </p:pic>
      <p:pic>
        <p:nvPicPr>
          <p:cNvPr id="8" name="Picture 7">
            <a:extLst>
              <a:ext uri="{FF2B5EF4-FFF2-40B4-BE49-F238E27FC236}">
                <a16:creationId xmlns:a16="http://schemas.microsoft.com/office/drawing/2014/main" id="{29B5CCAA-C0CB-4BBC-AEF8-EC0BBFECBDC2}"/>
              </a:ext>
            </a:extLst>
          </p:cNvPr>
          <p:cNvPicPr>
            <a:picLocks noChangeAspect="1"/>
          </p:cNvPicPr>
          <p:nvPr/>
        </p:nvPicPr>
        <p:blipFill>
          <a:blip r:embed="rId4"/>
          <a:stretch>
            <a:fillRect/>
          </a:stretch>
        </p:blipFill>
        <p:spPr>
          <a:xfrm>
            <a:off x="4057400" y="1478617"/>
            <a:ext cx="3448050" cy="1187745"/>
          </a:xfrm>
          <a:prstGeom prst="rect">
            <a:avLst/>
          </a:prstGeom>
        </p:spPr>
      </p:pic>
    </p:spTree>
    <p:extLst>
      <p:ext uri="{BB962C8B-B14F-4D97-AF65-F5344CB8AC3E}">
        <p14:creationId xmlns:p14="http://schemas.microsoft.com/office/powerpoint/2010/main" val="879648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B45CC11-5AB5-4019-9DBF-6A56E9E1952A}"/>
              </a:ext>
            </a:extLst>
          </p:cNvPr>
          <p:cNvSpPr txBox="1"/>
          <p:nvPr/>
        </p:nvSpPr>
        <p:spPr>
          <a:xfrm>
            <a:off x="914401" y="1682960"/>
            <a:ext cx="4757318" cy="369332"/>
          </a:xfrm>
          <a:prstGeom prst="rect">
            <a:avLst/>
          </a:prstGeom>
          <a:noFill/>
        </p:spPr>
        <p:txBody>
          <a:bodyPr wrap="square" rtlCol="0">
            <a:spAutoFit/>
          </a:bodyPr>
          <a:lstStyle/>
          <a:p>
            <a:r>
              <a:rPr lang="en-US" b="1" dirty="0">
                <a:latin typeface="Inter"/>
              </a:rPr>
              <a:t>About the data</a:t>
            </a:r>
          </a:p>
        </p:txBody>
      </p:sp>
      <p:sp>
        <p:nvSpPr>
          <p:cNvPr id="4" name="TextBox 3">
            <a:extLst>
              <a:ext uri="{FF2B5EF4-FFF2-40B4-BE49-F238E27FC236}">
                <a16:creationId xmlns:a16="http://schemas.microsoft.com/office/drawing/2014/main" id="{668748E3-2F69-4DA5-BB0D-729475CF364C}"/>
              </a:ext>
            </a:extLst>
          </p:cNvPr>
          <p:cNvSpPr txBox="1"/>
          <p:nvPr/>
        </p:nvSpPr>
        <p:spPr>
          <a:xfrm>
            <a:off x="893877" y="2038823"/>
            <a:ext cx="61993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The 357  Division-I Teams</a:t>
            </a:r>
            <a:endParaRPr lang="en-US" dirty="0">
              <a:latin typeface="Inter"/>
            </a:endParaRPr>
          </a:p>
          <a:p>
            <a:pPr marL="285750" indent="-285750">
              <a:buFont typeface="Arial"/>
              <a:buChar char="•"/>
            </a:pPr>
            <a:r>
              <a:rPr lang="en-US" dirty="0">
                <a:latin typeface="Inter"/>
              </a:rPr>
              <a:t>Team names, conferences, rankings, location</a:t>
            </a:r>
            <a:endParaRPr lang="en-US" dirty="0">
              <a:latin typeface="Inter"/>
              <a:cs typeface="Calibri" panose="020F0502020204030204"/>
            </a:endParaRPr>
          </a:p>
          <a:p>
            <a:pPr marL="285750" indent="-285750">
              <a:buFont typeface="Arial"/>
              <a:buChar char="•"/>
            </a:pPr>
            <a:r>
              <a:rPr lang="en-US" dirty="0">
                <a:latin typeface="Inter"/>
              </a:rPr>
              <a:t>Tournament seeds since 1984-85 season</a:t>
            </a:r>
          </a:p>
          <a:p>
            <a:pPr marL="285750" indent="-285750">
              <a:buFont typeface="Arial"/>
              <a:buChar char="•"/>
            </a:pPr>
            <a:r>
              <a:rPr lang="en-US" dirty="0">
                <a:latin typeface="Inter"/>
              </a:rPr>
              <a:t>Team stats for all regular season, conference tournament, and NCAA® tournament games since 2002-2003 season</a:t>
            </a:r>
          </a:p>
          <a:p>
            <a:pPr marL="285750" indent="-285750">
              <a:buFont typeface="Arial"/>
              <a:buChar char="•"/>
            </a:pPr>
            <a:r>
              <a:rPr lang="en-US" dirty="0">
                <a:latin typeface="Inter"/>
                <a:ea typeface="+mn-lt"/>
                <a:cs typeface="+mn-lt"/>
              </a:rPr>
              <a:t>Kenneth Massey  historical data</a:t>
            </a:r>
            <a:endParaRPr lang="en-US" dirty="0">
              <a:latin typeface="Inter"/>
            </a:endParaRPr>
          </a:p>
        </p:txBody>
      </p:sp>
      <p:sp>
        <p:nvSpPr>
          <p:cNvPr id="5" name="TextBox 4">
            <a:extLst>
              <a:ext uri="{FF2B5EF4-FFF2-40B4-BE49-F238E27FC236}">
                <a16:creationId xmlns:a16="http://schemas.microsoft.com/office/drawing/2014/main" id="{7182663F-9B76-422D-97A8-B6A5E998A969}"/>
              </a:ext>
            </a:extLst>
          </p:cNvPr>
          <p:cNvSpPr txBox="1"/>
          <p:nvPr/>
        </p:nvSpPr>
        <p:spPr>
          <a:xfrm>
            <a:off x="886178" y="1224845"/>
            <a:ext cx="95362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Inter"/>
              </a:rPr>
              <a:t>The NCAAM Basketball Tournament dataset contains data from several sources.</a:t>
            </a:r>
          </a:p>
        </p:txBody>
      </p:sp>
      <p:pic>
        <p:nvPicPr>
          <p:cNvPr id="12" name="Picture 11">
            <a:extLst>
              <a:ext uri="{FF2B5EF4-FFF2-40B4-BE49-F238E27FC236}">
                <a16:creationId xmlns:a16="http://schemas.microsoft.com/office/drawing/2014/main" id="{12741511-3AAC-4718-BAD2-128472BC0EFC}"/>
              </a:ext>
            </a:extLst>
          </p:cNvPr>
          <p:cNvPicPr>
            <a:picLocks noChangeAspect="1"/>
          </p:cNvPicPr>
          <p:nvPr/>
        </p:nvPicPr>
        <p:blipFill rotWithShape="1">
          <a:blip r:embed="rId2"/>
          <a:srcRect t="20940"/>
          <a:stretch/>
        </p:blipFill>
        <p:spPr>
          <a:xfrm>
            <a:off x="8086959" y="1881369"/>
            <a:ext cx="2895600" cy="3730306"/>
          </a:xfrm>
          <a:prstGeom prst="rect">
            <a:avLst/>
          </a:prstGeom>
          <a:ln w="28575">
            <a:solidFill>
              <a:srgbClr val="005EB8"/>
            </a:solidFill>
          </a:ln>
        </p:spPr>
      </p:pic>
      <p:sp>
        <p:nvSpPr>
          <p:cNvPr id="13" name="TextBox 12">
            <a:extLst>
              <a:ext uri="{FF2B5EF4-FFF2-40B4-BE49-F238E27FC236}">
                <a16:creationId xmlns:a16="http://schemas.microsoft.com/office/drawing/2014/main" id="{D6331301-A7B3-4C38-883C-C257626A3F66}"/>
              </a:ext>
            </a:extLst>
          </p:cNvPr>
          <p:cNvSpPr txBox="1"/>
          <p:nvPr/>
        </p:nvSpPr>
        <p:spPr>
          <a:xfrm>
            <a:off x="3993569" y="6528330"/>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pic>
        <p:nvPicPr>
          <p:cNvPr id="14" name="Picture 13">
            <a:extLst>
              <a:ext uri="{FF2B5EF4-FFF2-40B4-BE49-F238E27FC236}">
                <a16:creationId xmlns:a16="http://schemas.microsoft.com/office/drawing/2014/main" id="{B913549A-7EC6-488A-A02A-C61212E0A337}"/>
              </a:ext>
            </a:extLst>
          </p:cNvPr>
          <p:cNvPicPr>
            <a:picLocks noChangeAspect="1"/>
          </p:cNvPicPr>
          <p:nvPr/>
        </p:nvPicPr>
        <p:blipFill rotWithShape="1">
          <a:blip r:embed="rId3"/>
          <a:srcRect l="1090" t="14607" b="10768"/>
          <a:stretch/>
        </p:blipFill>
        <p:spPr>
          <a:xfrm>
            <a:off x="1047565" y="4037288"/>
            <a:ext cx="6446212" cy="2354625"/>
          </a:xfrm>
          <a:prstGeom prst="rect">
            <a:avLst/>
          </a:prstGeom>
          <a:ln w="28575">
            <a:solidFill>
              <a:srgbClr val="005EB8"/>
            </a:solidFill>
          </a:ln>
        </p:spPr>
      </p:pic>
      <p:sp>
        <p:nvSpPr>
          <p:cNvPr id="15" name="Title 1">
            <a:extLst>
              <a:ext uri="{FF2B5EF4-FFF2-40B4-BE49-F238E27FC236}">
                <a16:creationId xmlns:a16="http://schemas.microsoft.com/office/drawing/2014/main" id="{3CF7DA32-66AE-40BC-A680-B3D4E61FC107}"/>
              </a:ext>
            </a:extLst>
          </p:cNvPr>
          <p:cNvSpPr txBox="1">
            <a:spLocks/>
          </p:cNvSpPr>
          <p:nvPr/>
        </p:nvSpPr>
        <p:spPr>
          <a:xfrm>
            <a:off x="-471616" y="-354614"/>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F81229F-185F-4095-97D8-294DE77BCC41}"/>
              </a:ext>
            </a:extLst>
          </p:cNvPr>
          <p:cNvPicPr>
            <a:picLocks noChangeAspect="1"/>
          </p:cNvPicPr>
          <p:nvPr/>
        </p:nvPicPr>
        <p:blipFill>
          <a:blip r:embed="rId4"/>
          <a:stretch>
            <a:fillRect/>
          </a:stretch>
        </p:blipFill>
        <p:spPr>
          <a:xfrm>
            <a:off x="862469" y="989318"/>
            <a:ext cx="10443353" cy="42676"/>
          </a:xfrm>
          <a:prstGeom prst="rect">
            <a:avLst/>
          </a:prstGeom>
        </p:spPr>
      </p:pic>
    </p:spTree>
    <p:extLst>
      <p:ext uri="{BB962C8B-B14F-4D97-AF65-F5344CB8AC3E}">
        <p14:creationId xmlns:p14="http://schemas.microsoft.com/office/powerpoint/2010/main" val="156201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3F1BF0-68EF-4F33-8CEC-C7B53CBFE326}"/>
              </a:ext>
            </a:extLst>
          </p:cNvPr>
          <p:cNvSpPr txBox="1"/>
          <p:nvPr/>
        </p:nvSpPr>
        <p:spPr>
          <a:xfrm>
            <a:off x="5330340" y="6642556"/>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sp>
        <p:nvSpPr>
          <p:cNvPr id="14" name="TextBox 13">
            <a:extLst>
              <a:ext uri="{FF2B5EF4-FFF2-40B4-BE49-F238E27FC236}">
                <a16:creationId xmlns:a16="http://schemas.microsoft.com/office/drawing/2014/main" id="{BC88DBE7-52CA-47A1-AC6B-F3064EF6729D}"/>
              </a:ext>
            </a:extLst>
          </p:cNvPr>
          <p:cNvSpPr txBox="1"/>
          <p:nvPr/>
        </p:nvSpPr>
        <p:spPr>
          <a:xfrm>
            <a:off x="914401" y="1168053"/>
            <a:ext cx="4757318" cy="369332"/>
          </a:xfrm>
          <a:prstGeom prst="rect">
            <a:avLst/>
          </a:prstGeom>
          <a:noFill/>
        </p:spPr>
        <p:txBody>
          <a:bodyPr wrap="square" rtlCol="0">
            <a:spAutoFit/>
          </a:bodyPr>
          <a:lstStyle/>
          <a:p>
            <a:r>
              <a:rPr lang="en-US" b="1" dirty="0">
                <a:latin typeface="Inter"/>
              </a:rPr>
              <a:t>Prepping Training and Test Data</a:t>
            </a:r>
          </a:p>
        </p:txBody>
      </p:sp>
      <p:sp>
        <p:nvSpPr>
          <p:cNvPr id="15" name="TextBox 14">
            <a:extLst>
              <a:ext uri="{FF2B5EF4-FFF2-40B4-BE49-F238E27FC236}">
                <a16:creationId xmlns:a16="http://schemas.microsoft.com/office/drawing/2014/main" id="{36C43D83-9DCB-45ED-B0C1-2D4BF9DF52BB}"/>
              </a:ext>
            </a:extLst>
          </p:cNvPr>
          <p:cNvSpPr txBox="1"/>
          <p:nvPr/>
        </p:nvSpPr>
        <p:spPr>
          <a:xfrm>
            <a:off x="893877" y="1523916"/>
            <a:ext cx="61993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Summarize all team stats performance by season</a:t>
            </a:r>
          </a:p>
          <a:p>
            <a:pPr marL="285750" indent="-285750">
              <a:buFont typeface="Arial"/>
              <a:buChar char="•"/>
            </a:pPr>
            <a:r>
              <a:rPr lang="en-US" dirty="0">
                <a:latin typeface="Inter"/>
                <a:ea typeface="+mn-lt"/>
                <a:cs typeface="+mn-lt"/>
              </a:rPr>
              <a:t>Calculate the difference of team stats performance between both teams facing each other in the tournament</a:t>
            </a:r>
          </a:p>
        </p:txBody>
      </p:sp>
      <p:sp>
        <p:nvSpPr>
          <p:cNvPr id="16" name="TextBox 15">
            <a:extLst>
              <a:ext uri="{FF2B5EF4-FFF2-40B4-BE49-F238E27FC236}">
                <a16:creationId xmlns:a16="http://schemas.microsoft.com/office/drawing/2014/main" id="{90A1C67D-830F-4BB4-BCD1-D003C6686B19}"/>
              </a:ext>
            </a:extLst>
          </p:cNvPr>
          <p:cNvSpPr txBox="1"/>
          <p:nvPr/>
        </p:nvSpPr>
        <p:spPr>
          <a:xfrm>
            <a:off x="914401" y="4049615"/>
            <a:ext cx="4757318" cy="369332"/>
          </a:xfrm>
          <a:prstGeom prst="rect">
            <a:avLst/>
          </a:prstGeom>
          <a:noFill/>
        </p:spPr>
        <p:txBody>
          <a:bodyPr wrap="square" rtlCol="0">
            <a:spAutoFit/>
          </a:bodyPr>
          <a:lstStyle/>
          <a:p>
            <a:r>
              <a:rPr lang="en-US" b="1" dirty="0">
                <a:latin typeface="Inter"/>
              </a:rPr>
              <a:t>Training data:</a:t>
            </a:r>
          </a:p>
        </p:txBody>
      </p:sp>
      <p:sp>
        <p:nvSpPr>
          <p:cNvPr id="17" name="TextBox 16">
            <a:extLst>
              <a:ext uri="{FF2B5EF4-FFF2-40B4-BE49-F238E27FC236}">
                <a16:creationId xmlns:a16="http://schemas.microsoft.com/office/drawing/2014/main" id="{68E92E8D-4B72-4A00-B0E9-33A448CD349B}"/>
              </a:ext>
            </a:extLst>
          </p:cNvPr>
          <p:cNvSpPr txBox="1"/>
          <p:nvPr/>
        </p:nvSpPr>
        <p:spPr>
          <a:xfrm>
            <a:off x="885346" y="4418947"/>
            <a:ext cx="61993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Contains historical data from 2003 to 2018 seasons</a:t>
            </a:r>
          </a:p>
        </p:txBody>
      </p:sp>
      <p:sp>
        <p:nvSpPr>
          <p:cNvPr id="18" name="TextBox 17">
            <a:extLst>
              <a:ext uri="{FF2B5EF4-FFF2-40B4-BE49-F238E27FC236}">
                <a16:creationId xmlns:a16="http://schemas.microsoft.com/office/drawing/2014/main" id="{CBD2FE0A-B668-4AB8-AFE9-73CB4A74DF8C}"/>
              </a:ext>
            </a:extLst>
          </p:cNvPr>
          <p:cNvSpPr txBox="1"/>
          <p:nvPr/>
        </p:nvSpPr>
        <p:spPr>
          <a:xfrm>
            <a:off x="914401" y="4813627"/>
            <a:ext cx="4757318" cy="369332"/>
          </a:xfrm>
          <a:prstGeom prst="rect">
            <a:avLst/>
          </a:prstGeom>
          <a:noFill/>
        </p:spPr>
        <p:txBody>
          <a:bodyPr wrap="square" rtlCol="0">
            <a:spAutoFit/>
          </a:bodyPr>
          <a:lstStyle/>
          <a:p>
            <a:r>
              <a:rPr lang="en-US" b="1" dirty="0">
                <a:latin typeface="Inter"/>
              </a:rPr>
              <a:t>Test data:</a:t>
            </a:r>
          </a:p>
        </p:txBody>
      </p:sp>
      <p:sp>
        <p:nvSpPr>
          <p:cNvPr id="19" name="TextBox 18">
            <a:extLst>
              <a:ext uri="{FF2B5EF4-FFF2-40B4-BE49-F238E27FC236}">
                <a16:creationId xmlns:a16="http://schemas.microsoft.com/office/drawing/2014/main" id="{1902AC8E-3FEB-404F-A322-D538D2813996}"/>
              </a:ext>
            </a:extLst>
          </p:cNvPr>
          <p:cNvSpPr txBox="1"/>
          <p:nvPr/>
        </p:nvSpPr>
        <p:spPr>
          <a:xfrm>
            <a:off x="885346" y="5182959"/>
            <a:ext cx="61993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The data will be tested against the </a:t>
            </a:r>
          </a:p>
          <a:p>
            <a:pPr marL="742950" lvl="1" indent="-285750">
              <a:buFont typeface="Arial"/>
              <a:buChar char="•"/>
            </a:pPr>
            <a:r>
              <a:rPr lang="en-US" dirty="0">
                <a:latin typeface="Inter"/>
                <a:ea typeface="+mn-lt"/>
                <a:cs typeface="+mn-lt"/>
              </a:rPr>
              <a:t>2019 tournament</a:t>
            </a:r>
          </a:p>
        </p:txBody>
      </p:sp>
      <p:sp>
        <p:nvSpPr>
          <p:cNvPr id="21" name="TextBox 20">
            <a:extLst>
              <a:ext uri="{FF2B5EF4-FFF2-40B4-BE49-F238E27FC236}">
                <a16:creationId xmlns:a16="http://schemas.microsoft.com/office/drawing/2014/main" id="{7E7F3F22-4A98-4D67-B96E-BD094B833D98}"/>
              </a:ext>
            </a:extLst>
          </p:cNvPr>
          <p:cNvSpPr txBox="1"/>
          <p:nvPr/>
        </p:nvSpPr>
        <p:spPr>
          <a:xfrm>
            <a:off x="7142840" y="4049615"/>
            <a:ext cx="4757318" cy="369332"/>
          </a:xfrm>
          <a:prstGeom prst="rect">
            <a:avLst/>
          </a:prstGeom>
          <a:noFill/>
        </p:spPr>
        <p:txBody>
          <a:bodyPr wrap="square" rtlCol="0">
            <a:spAutoFit/>
          </a:bodyPr>
          <a:lstStyle/>
          <a:p>
            <a:r>
              <a:rPr lang="en-US" b="1" dirty="0">
                <a:latin typeface="Inter"/>
              </a:rPr>
              <a:t>Modeling Techniques:</a:t>
            </a:r>
          </a:p>
        </p:txBody>
      </p:sp>
      <p:sp>
        <p:nvSpPr>
          <p:cNvPr id="22" name="TextBox 21">
            <a:extLst>
              <a:ext uri="{FF2B5EF4-FFF2-40B4-BE49-F238E27FC236}">
                <a16:creationId xmlns:a16="http://schemas.microsoft.com/office/drawing/2014/main" id="{31E26274-CDDC-4D91-BF43-F36316ABB986}"/>
              </a:ext>
            </a:extLst>
          </p:cNvPr>
          <p:cNvSpPr txBox="1"/>
          <p:nvPr/>
        </p:nvSpPr>
        <p:spPr>
          <a:xfrm>
            <a:off x="7113785" y="4418947"/>
            <a:ext cx="61993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Inter"/>
                <a:ea typeface="+mn-lt"/>
                <a:cs typeface="+mn-lt"/>
              </a:rPr>
              <a:t>Random Forest</a:t>
            </a:r>
          </a:p>
          <a:p>
            <a:pPr marL="285750" indent="-285750">
              <a:buFont typeface="Arial"/>
              <a:buChar char="•"/>
            </a:pPr>
            <a:r>
              <a:rPr lang="en-US" dirty="0">
                <a:latin typeface="Inter"/>
                <a:ea typeface="+mn-lt"/>
                <a:cs typeface="+mn-lt"/>
              </a:rPr>
              <a:t>Logistic Regression</a:t>
            </a:r>
          </a:p>
          <a:p>
            <a:pPr marL="285750" indent="-285750">
              <a:buFont typeface="Arial"/>
              <a:buChar char="•"/>
            </a:pPr>
            <a:r>
              <a:rPr lang="en-US" dirty="0">
                <a:latin typeface="Inter"/>
                <a:ea typeface="+mn-lt"/>
                <a:cs typeface="+mn-lt"/>
              </a:rPr>
              <a:t>KNN</a:t>
            </a:r>
          </a:p>
          <a:p>
            <a:pPr marL="285750" indent="-285750">
              <a:buFont typeface="Arial"/>
              <a:buChar char="•"/>
            </a:pPr>
            <a:r>
              <a:rPr lang="en-US" dirty="0">
                <a:latin typeface="Inter"/>
                <a:ea typeface="+mn-lt"/>
                <a:cs typeface="+mn-lt"/>
              </a:rPr>
              <a:t>Naïve Bayes</a:t>
            </a:r>
          </a:p>
          <a:p>
            <a:pPr marL="285750" indent="-285750">
              <a:buFont typeface="Arial"/>
              <a:buChar char="•"/>
            </a:pPr>
            <a:r>
              <a:rPr lang="en-US" dirty="0">
                <a:latin typeface="Inter"/>
                <a:ea typeface="+mn-lt"/>
                <a:cs typeface="+mn-lt"/>
              </a:rPr>
              <a:t>Perceptron</a:t>
            </a:r>
          </a:p>
          <a:p>
            <a:pPr marL="285750" indent="-285750">
              <a:buFont typeface="Arial"/>
              <a:buChar char="•"/>
            </a:pPr>
            <a:endParaRPr lang="en-US" dirty="0">
              <a:latin typeface="Inter"/>
              <a:ea typeface="+mn-lt"/>
              <a:cs typeface="+mn-lt"/>
            </a:endParaRPr>
          </a:p>
        </p:txBody>
      </p:sp>
      <p:pic>
        <p:nvPicPr>
          <p:cNvPr id="4" name="Picture 3">
            <a:extLst>
              <a:ext uri="{FF2B5EF4-FFF2-40B4-BE49-F238E27FC236}">
                <a16:creationId xmlns:a16="http://schemas.microsoft.com/office/drawing/2014/main" id="{5F72C63E-A34A-447A-94BE-21DC45FBE78F}"/>
              </a:ext>
            </a:extLst>
          </p:cNvPr>
          <p:cNvPicPr>
            <a:picLocks noChangeAspect="1"/>
          </p:cNvPicPr>
          <p:nvPr/>
        </p:nvPicPr>
        <p:blipFill>
          <a:blip r:embed="rId2"/>
          <a:stretch>
            <a:fillRect/>
          </a:stretch>
        </p:blipFill>
        <p:spPr>
          <a:xfrm>
            <a:off x="1214744" y="2571206"/>
            <a:ext cx="8630778" cy="1054565"/>
          </a:xfrm>
          <a:prstGeom prst="rect">
            <a:avLst/>
          </a:prstGeom>
        </p:spPr>
      </p:pic>
      <p:pic>
        <p:nvPicPr>
          <p:cNvPr id="3" name="Picture 2">
            <a:extLst>
              <a:ext uri="{FF2B5EF4-FFF2-40B4-BE49-F238E27FC236}">
                <a16:creationId xmlns:a16="http://schemas.microsoft.com/office/drawing/2014/main" id="{94C4DF8D-327A-430F-91F0-D3956AE52E76}"/>
              </a:ext>
            </a:extLst>
          </p:cNvPr>
          <p:cNvPicPr>
            <a:picLocks noChangeAspect="1"/>
          </p:cNvPicPr>
          <p:nvPr/>
        </p:nvPicPr>
        <p:blipFill>
          <a:blip r:embed="rId3"/>
          <a:stretch>
            <a:fillRect/>
          </a:stretch>
        </p:blipFill>
        <p:spPr>
          <a:xfrm>
            <a:off x="874323" y="1063314"/>
            <a:ext cx="10443353" cy="42676"/>
          </a:xfrm>
          <a:prstGeom prst="rect">
            <a:avLst/>
          </a:prstGeom>
        </p:spPr>
      </p:pic>
      <p:sp>
        <p:nvSpPr>
          <p:cNvPr id="20" name="Title 1">
            <a:extLst>
              <a:ext uri="{FF2B5EF4-FFF2-40B4-BE49-F238E27FC236}">
                <a16:creationId xmlns:a16="http://schemas.microsoft.com/office/drawing/2014/main" id="{AEA390E8-8CCD-473A-8A0E-D3473115C7B4}"/>
              </a:ext>
            </a:extLst>
          </p:cNvPr>
          <p:cNvSpPr txBox="1">
            <a:spLocks/>
          </p:cNvSpPr>
          <p:nvPr/>
        </p:nvSpPr>
        <p:spPr>
          <a:xfrm>
            <a:off x="-570470" y="-269739"/>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024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6" name="Picture 5">
            <a:extLst>
              <a:ext uri="{FF2B5EF4-FFF2-40B4-BE49-F238E27FC236}">
                <a16:creationId xmlns:a16="http://schemas.microsoft.com/office/drawing/2014/main" id="{512B8580-60FA-4A6C-9C18-57D36C5E5317}"/>
              </a:ext>
            </a:extLst>
          </p:cNvPr>
          <p:cNvPicPr>
            <a:picLocks noChangeAspect="1"/>
          </p:cNvPicPr>
          <p:nvPr/>
        </p:nvPicPr>
        <p:blipFill>
          <a:blip r:embed="rId3"/>
          <a:stretch>
            <a:fillRect/>
          </a:stretch>
        </p:blipFill>
        <p:spPr>
          <a:xfrm>
            <a:off x="838199" y="2286227"/>
            <a:ext cx="4458195" cy="3459407"/>
          </a:xfrm>
          <a:prstGeom prst="rect">
            <a:avLst/>
          </a:prstGeom>
          <a:ln w="19050">
            <a:solidFill>
              <a:srgbClr val="005EB8"/>
            </a:solidFill>
          </a:ln>
        </p:spPr>
      </p:pic>
      <p:pic>
        <p:nvPicPr>
          <p:cNvPr id="7" name="Picture 6">
            <a:extLst>
              <a:ext uri="{FF2B5EF4-FFF2-40B4-BE49-F238E27FC236}">
                <a16:creationId xmlns:a16="http://schemas.microsoft.com/office/drawing/2014/main" id="{9D17D04A-52C6-4C73-9416-4754FD508C94}"/>
              </a:ext>
            </a:extLst>
          </p:cNvPr>
          <p:cNvPicPr>
            <a:picLocks noChangeAspect="1"/>
          </p:cNvPicPr>
          <p:nvPr/>
        </p:nvPicPr>
        <p:blipFill>
          <a:blip r:embed="rId4"/>
          <a:stretch>
            <a:fillRect/>
          </a:stretch>
        </p:blipFill>
        <p:spPr>
          <a:xfrm>
            <a:off x="5683980" y="2571017"/>
            <a:ext cx="6161245" cy="2889825"/>
          </a:xfrm>
          <a:prstGeom prst="rect">
            <a:avLst/>
          </a:prstGeom>
          <a:ln w="19050">
            <a:solidFill>
              <a:srgbClr val="005EB8"/>
            </a:solidFill>
          </a:ln>
        </p:spPr>
      </p:pic>
      <p:sp>
        <p:nvSpPr>
          <p:cNvPr id="8" name="TextBox 7">
            <a:extLst>
              <a:ext uri="{FF2B5EF4-FFF2-40B4-BE49-F238E27FC236}">
                <a16:creationId xmlns:a16="http://schemas.microsoft.com/office/drawing/2014/main" id="{55F404A1-1658-46F9-A070-885C68EBAD55}"/>
              </a:ext>
            </a:extLst>
          </p:cNvPr>
          <p:cNvSpPr txBox="1"/>
          <p:nvPr/>
        </p:nvSpPr>
        <p:spPr>
          <a:xfrm>
            <a:off x="5585665" y="1647687"/>
            <a:ext cx="6161245" cy="923330"/>
          </a:xfrm>
          <a:prstGeom prst="rect">
            <a:avLst/>
          </a:prstGeom>
          <a:noFill/>
        </p:spPr>
        <p:txBody>
          <a:bodyPr wrap="square">
            <a:spAutoFit/>
          </a:bodyPr>
          <a:lstStyle/>
          <a:p>
            <a:pPr algn="ctr"/>
            <a:r>
              <a:rPr lang="en-US" dirty="0">
                <a:solidFill>
                  <a:prstClr val="black"/>
                </a:solidFill>
                <a:latin typeface="Calibri" panose="020F0502020204030204"/>
              </a:rPr>
              <a:t>Tourney Detailed Results</a:t>
            </a:r>
          </a:p>
          <a:p>
            <a:pPr algn="ctr"/>
            <a:r>
              <a:rPr lang="en-US" dirty="0">
                <a:solidFill>
                  <a:prstClr val="black"/>
                </a:solidFill>
                <a:latin typeface="Calibri" panose="020F0502020204030204"/>
              </a:rPr>
              <a:t>Winning and Losing score Average over the years</a:t>
            </a:r>
          </a:p>
          <a:p>
            <a:pPr algn="ctr"/>
            <a:endParaRPr lang="en-US"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49DAA34D-751C-4569-A53C-4AAD7C98CFEB}"/>
              </a:ext>
            </a:extLst>
          </p:cNvPr>
          <p:cNvSpPr txBox="1"/>
          <p:nvPr/>
        </p:nvSpPr>
        <p:spPr>
          <a:xfrm>
            <a:off x="838200" y="1668451"/>
            <a:ext cx="4458195" cy="646331"/>
          </a:xfrm>
          <a:prstGeom prst="rect">
            <a:avLst/>
          </a:prstGeom>
          <a:noFill/>
        </p:spPr>
        <p:txBody>
          <a:bodyPr wrap="square">
            <a:spAutoFit/>
          </a:bodyPr>
          <a:lstStyle/>
          <a:p>
            <a:pPr algn="ctr"/>
            <a:r>
              <a:rPr lang="en-US" dirty="0">
                <a:solidFill>
                  <a:prstClr val="black"/>
                </a:solidFill>
                <a:latin typeface="Calibri" panose="020F0502020204030204"/>
              </a:rPr>
              <a:t>North Carolina, Duke, and Kansas ranked the #1 seed the most</a:t>
            </a:r>
          </a:p>
        </p:txBody>
      </p:sp>
    </p:spTree>
    <p:extLst>
      <p:ext uri="{BB962C8B-B14F-4D97-AF65-F5344CB8AC3E}">
        <p14:creationId xmlns:p14="http://schemas.microsoft.com/office/powerpoint/2010/main" val="838950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4AD9A7-1851-4EB7-8C61-995FDBBD58F5}"/>
              </a:ext>
            </a:extLst>
          </p:cNvPr>
          <p:cNvSpPr/>
          <p:nvPr/>
        </p:nvSpPr>
        <p:spPr>
          <a:xfrm>
            <a:off x="5266536" y="1208586"/>
            <a:ext cx="1382840" cy="26161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73728AD-3121-477C-8B6F-08F6D4784F69}"/>
              </a:ext>
            </a:extLst>
          </p:cNvPr>
          <p:cNvSpPr/>
          <p:nvPr/>
        </p:nvSpPr>
        <p:spPr>
          <a:xfrm>
            <a:off x="7954392" y="1209481"/>
            <a:ext cx="1189127" cy="26161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7C85DDB-B1B1-4039-AFED-DE3FDD329746}"/>
              </a:ext>
            </a:extLst>
          </p:cNvPr>
          <p:cNvSpPr txBox="1"/>
          <p:nvPr/>
        </p:nvSpPr>
        <p:spPr>
          <a:xfrm>
            <a:off x="429023" y="1174406"/>
            <a:ext cx="10553536" cy="584775"/>
          </a:xfrm>
          <a:prstGeom prst="rect">
            <a:avLst/>
          </a:prstGeom>
          <a:noFill/>
        </p:spPr>
        <p:txBody>
          <a:bodyPr wrap="square" rtlCol="0">
            <a:spAutoFit/>
          </a:bodyPr>
          <a:lstStyle/>
          <a:p>
            <a:pPr algn="ctr"/>
            <a:r>
              <a:rPr lang="en-US" sz="1600" b="1" dirty="0">
                <a:latin typeface="Candara" panose="020E0502030303020204" pitchFamily="34" charset="0"/>
              </a:rPr>
              <a:t>The models were tested with the </a:t>
            </a:r>
            <a:r>
              <a:rPr lang="en-US" sz="1600" b="1" dirty="0">
                <a:latin typeface="+mj-lt"/>
              </a:rPr>
              <a:t>2019 </a:t>
            </a:r>
            <a:r>
              <a:rPr lang="en-US" sz="1600" b="1" dirty="0">
                <a:latin typeface="Candara" panose="020E0502030303020204" pitchFamily="34" charset="0"/>
              </a:rPr>
              <a:t>tournament. </a:t>
            </a:r>
            <a:r>
              <a:rPr lang="en-US" sz="1600" b="1" dirty="0">
                <a:solidFill>
                  <a:schemeClr val="bg1"/>
                </a:solidFill>
                <a:latin typeface="Candara" panose="020E0502030303020204" pitchFamily="34" charset="0"/>
              </a:rPr>
              <a:t>Random Forest </a:t>
            </a:r>
            <a:r>
              <a:rPr lang="en-US" sz="1600" b="1" dirty="0">
                <a:latin typeface="Candara" panose="020E0502030303020204" pitchFamily="34" charset="0"/>
              </a:rPr>
              <a:t>model had the </a:t>
            </a:r>
            <a:r>
              <a:rPr lang="en-US" sz="1600" b="1" dirty="0">
                <a:solidFill>
                  <a:schemeClr val="bg1"/>
                </a:solidFill>
                <a:latin typeface="Candara" panose="020E0502030303020204" pitchFamily="34" charset="0"/>
              </a:rPr>
              <a:t>best accuracy </a:t>
            </a:r>
            <a:r>
              <a:rPr lang="en-US" sz="1600" b="1" dirty="0">
                <a:latin typeface="Candara" panose="020E0502030303020204" pitchFamily="34" charset="0"/>
              </a:rPr>
              <a:t>in predicting the winner of the most games in the tournament. None of the models predicted the correct champion</a:t>
            </a:r>
          </a:p>
        </p:txBody>
      </p:sp>
      <p:pic>
        <p:nvPicPr>
          <p:cNvPr id="4" name="Picture 3">
            <a:extLst>
              <a:ext uri="{FF2B5EF4-FFF2-40B4-BE49-F238E27FC236}">
                <a16:creationId xmlns:a16="http://schemas.microsoft.com/office/drawing/2014/main" id="{8E9C51F9-6B33-42E1-A40E-ECA6A53F9099}"/>
              </a:ext>
            </a:extLst>
          </p:cNvPr>
          <p:cNvPicPr>
            <a:picLocks noChangeAspect="1"/>
          </p:cNvPicPr>
          <p:nvPr/>
        </p:nvPicPr>
        <p:blipFill>
          <a:blip r:embed="rId3"/>
          <a:stretch>
            <a:fillRect/>
          </a:stretch>
        </p:blipFill>
        <p:spPr>
          <a:xfrm>
            <a:off x="1105873" y="2730386"/>
            <a:ext cx="1824440" cy="1299188"/>
          </a:xfrm>
          <a:prstGeom prst="rect">
            <a:avLst/>
          </a:prstGeom>
        </p:spPr>
      </p:pic>
      <p:sp>
        <p:nvSpPr>
          <p:cNvPr id="25" name="Rectangle 24">
            <a:extLst>
              <a:ext uri="{FF2B5EF4-FFF2-40B4-BE49-F238E27FC236}">
                <a16:creationId xmlns:a16="http://schemas.microsoft.com/office/drawing/2014/main" id="{411C4595-7379-4CA1-BEBB-87AE424F7776}"/>
              </a:ext>
            </a:extLst>
          </p:cNvPr>
          <p:cNvSpPr/>
          <p:nvPr/>
        </p:nvSpPr>
        <p:spPr>
          <a:xfrm>
            <a:off x="1078332" y="2008768"/>
            <a:ext cx="1962150" cy="253305"/>
          </a:xfrm>
          <a:prstGeom prst="rect">
            <a:avLst/>
          </a:prstGeom>
          <a:solidFill>
            <a:srgbClr val="005EB8"/>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Random Forest 1</a:t>
            </a:r>
          </a:p>
        </p:txBody>
      </p:sp>
      <p:sp>
        <p:nvSpPr>
          <p:cNvPr id="26" name="Rectangle 25">
            <a:extLst>
              <a:ext uri="{FF2B5EF4-FFF2-40B4-BE49-F238E27FC236}">
                <a16:creationId xmlns:a16="http://schemas.microsoft.com/office/drawing/2014/main" id="{4907A2BF-C336-47EE-9CCF-5B1E9A1C32C1}"/>
              </a:ext>
            </a:extLst>
          </p:cNvPr>
          <p:cNvSpPr/>
          <p:nvPr/>
        </p:nvSpPr>
        <p:spPr>
          <a:xfrm>
            <a:off x="1078332"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n=100</a:t>
            </a:r>
          </a:p>
        </p:txBody>
      </p:sp>
      <p:sp>
        <p:nvSpPr>
          <p:cNvPr id="28" name="Rectangle 27">
            <a:extLst>
              <a:ext uri="{FF2B5EF4-FFF2-40B4-BE49-F238E27FC236}">
                <a16:creationId xmlns:a16="http://schemas.microsoft.com/office/drawing/2014/main" id="{B4AAA8A2-362D-4861-9597-8FE097DFC248}"/>
              </a:ext>
            </a:extLst>
          </p:cNvPr>
          <p:cNvSpPr/>
          <p:nvPr/>
        </p:nvSpPr>
        <p:spPr>
          <a:xfrm>
            <a:off x="3993693" y="200876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Random Forest 2</a:t>
            </a:r>
          </a:p>
        </p:txBody>
      </p:sp>
      <p:sp>
        <p:nvSpPr>
          <p:cNvPr id="29" name="Rectangle 28">
            <a:extLst>
              <a:ext uri="{FF2B5EF4-FFF2-40B4-BE49-F238E27FC236}">
                <a16:creationId xmlns:a16="http://schemas.microsoft.com/office/drawing/2014/main" id="{DAF407C0-3F54-4F51-99E2-7E5DB7E5E677}"/>
              </a:ext>
            </a:extLst>
          </p:cNvPr>
          <p:cNvSpPr/>
          <p:nvPr/>
        </p:nvSpPr>
        <p:spPr>
          <a:xfrm>
            <a:off x="3993693"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n=300, max features =0.4</a:t>
            </a:r>
          </a:p>
        </p:txBody>
      </p:sp>
      <p:sp>
        <p:nvSpPr>
          <p:cNvPr id="32" name="Rectangle 31">
            <a:extLst>
              <a:ext uri="{FF2B5EF4-FFF2-40B4-BE49-F238E27FC236}">
                <a16:creationId xmlns:a16="http://schemas.microsoft.com/office/drawing/2014/main" id="{24D0BA8F-CDD4-476A-9585-690D69651B7C}"/>
              </a:ext>
            </a:extLst>
          </p:cNvPr>
          <p:cNvSpPr/>
          <p:nvPr/>
        </p:nvSpPr>
        <p:spPr>
          <a:xfrm>
            <a:off x="6898219" y="200876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Logistic Regression</a:t>
            </a:r>
          </a:p>
        </p:txBody>
      </p:sp>
      <p:sp>
        <p:nvSpPr>
          <p:cNvPr id="33" name="Rectangle 32">
            <a:extLst>
              <a:ext uri="{FF2B5EF4-FFF2-40B4-BE49-F238E27FC236}">
                <a16:creationId xmlns:a16="http://schemas.microsoft.com/office/drawing/2014/main" id="{9955EDD3-B12E-4EC7-95D2-FD1B5147AAD1}"/>
              </a:ext>
            </a:extLst>
          </p:cNvPr>
          <p:cNvSpPr/>
          <p:nvPr/>
        </p:nvSpPr>
        <p:spPr>
          <a:xfrm>
            <a:off x="6898219" y="225181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default</a:t>
            </a:r>
          </a:p>
        </p:txBody>
      </p:sp>
      <p:sp>
        <p:nvSpPr>
          <p:cNvPr id="34" name="Rectangle 33">
            <a:extLst>
              <a:ext uri="{FF2B5EF4-FFF2-40B4-BE49-F238E27FC236}">
                <a16:creationId xmlns:a16="http://schemas.microsoft.com/office/drawing/2014/main" id="{48CE84CE-E6B2-472B-8EC0-44F98434C846}"/>
              </a:ext>
            </a:extLst>
          </p:cNvPr>
          <p:cNvSpPr/>
          <p:nvPr/>
        </p:nvSpPr>
        <p:spPr>
          <a:xfrm>
            <a:off x="1078332"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KNN</a:t>
            </a:r>
          </a:p>
        </p:txBody>
      </p:sp>
      <p:sp>
        <p:nvSpPr>
          <p:cNvPr id="35" name="Rectangle 34">
            <a:extLst>
              <a:ext uri="{FF2B5EF4-FFF2-40B4-BE49-F238E27FC236}">
                <a16:creationId xmlns:a16="http://schemas.microsoft.com/office/drawing/2014/main" id="{E1415CA9-37AC-458C-8B00-07C502D2B6C5}"/>
              </a:ext>
            </a:extLst>
          </p:cNvPr>
          <p:cNvSpPr/>
          <p:nvPr/>
        </p:nvSpPr>
        <p:spPr>
          <a:xfrm>
            <a:off x="1078332"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n=9</a:t>
            </a:r>
          </a:p>
        </p:txBody>
      </p:sp>
      <p:sp>
        <p:nvSpPr>
          <p:cNvPr id="36" name="Rectangle 35">
            <a:extLst>
              <a:ext uri="{FF2B5EF4-FFF2-40B4-BE49-F238E27FC236}">
                <a16:creationId xmlns:a16="http://schemas.microsoft.com/office/drawing/2014/main" id="{9944B2B3-19D5-4FFA-A45E-B15A5C384462}"/>
              </a:ext>
            </a:extLst>
          </p:cNvPr>
          <p:cNvSpPr/>
          <p:nvPr/>
        </p:nvSpPr>
        <p:spPr>
          <a:xfrm>
            <a:off x="3993693"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Naïve Bayes</a:t>
            </a:r>
          </a:p>
        </p:txBody>
      </p:sp>
      <p:sp>
        <p:nvSpPr>
          <p:cNvPr id="37" name="Rectangle 36">
            <a:extLst>
              <a:ext uri="{FF2B5EF4-FFF2-40B4-BE49-F238E27FC236}">
                <a16:creationId xmlns:a16="http://schemas.microsoft.com/office/drawing/2014/main" id="{F7879AAC-9464-4833-AEA1-C7D8A561FED9}"/>
              </a:ext>
            </a:extLst>
          </p:cNvPr>
          <p:cNvSpPr/>
          <p:nvPr/>
        </p:nvSpPr>
        <p:spPr>
          <a:xfrm>
            <a:off x="3993693"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default</a:t>
            </a:r>
          </a:p>
        </p:txBody>
      </p:sp>
      <p:sp>
        <p:nvSpPr>
          <p:cNvPr id="38" name="Rectangle 37">
            <a:extLst>
              <a:ext uri="{FF2B5EF4-FFF2-40B4-BE49-F238E27FC236}">
                <a16:creationId xmlns:a16="http://schemas.microsoft.com/office/drawing/2014/main" id="{80821C06-6B65-4378-901F-2E451442AD70}"/>
              </a:ext>
            </a:extLst>
          </p:cNvPr>
          <p:cNvSpPr/>
          <p:nvPr/>
        </p:nvSpPr>
        <p:spPr>
          <a:xfrm>
            <a:off x="6898219" y="4299848"/>
            <a:ext cx="1962150" cy="253305"/>
          </a:xfrm>
          <a:prstGeom prst="rect">
            <a:avLst/>
          </a:prstGeom>
          <a:solidFill>
            <a:srgbClr val="231F20"/>
          </a:solid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ndara" panose="020E0502030303020204" pitchFamily="34" charset="0"/>
              </a:rPr>
              <a:t>Perceptron</a:t>
            </a:r>
          </a:p>
        </p:txBody>
      </p:sp>
      <p:sp>
        <p:nvSpPr>
          <p:cNvPr id="39" name="Rectangle 38">
            <a:extLst>
              <a:ext uri="{FF2B5EF4-FFF2-40B4-BE49-F238E27FC236}">
                <a16:creationId xmlns:a16="http://schemas.microsoft.com/office/drawing/2014/main" id="{A2D50AA1-2853-40AC-9852-500A801CAD8D}"/>
              </a:ext>
            </a:extLst>
          </p:cNvPr>
          <p:cNvSpPr/>
          <p:nvPr/>
        </p:nvSpPr>
        <p:spPr>
          <a:xfrm>
            <a:off x="6898219" y="4530194"/>
            <a:ext cx="1962150" cy="202977"/>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rgbClr val="231F20"/>
                </a:solidFill>
              </a:rPr>
              <a:t>max iterations=8</a:t>
            </a:r>
          </a:p>
        </p:txBody>
      </p:sp>
      <p:sp>
        <p:nvSpPr>
          <p:cNvPr id="5" name="TextBox 4">
            <a:extLst>
              <a:ext uri="{FF2B5EF4-FFF2-40B4-BE49-F238E27FC236}">
                <a16:creationId xmlns:a16="http://schemas.microsoft.com/office/drawing/2014/main" id="{A0B8A510-AA56-4BE9-B1B6-4BFE1A2E921F}"/>
              </a:ext>
            </a:extLst>
          </p:cNvPr>
          <p:cNvSpPr txBox="1"/>
          <p:nvPr/>
        </p:nvSpPr>
        <p:spPr>
          <a:xfrm>
            <a:off x="1265657" y="2502014"/>
            <a:ext cx="1587501" cy="307777"/>
          </a:xfrm>
          <a:prstGeom prst="rect">
            <a:avLst/>
          </a:prstGeom>
          <a:noFill/>
        </p:spPr>
        <p:txBody>
          <a:bodyPr wrap="square" rtlCol="0">
            <a:spAutoFit/>
          </a:bodyPr>
          <a:lstStyle/>
          <a:p>
            <a:pPr algn="ctr"/>
            <a:r>
              <a:rPr lang="en-US" sz="1400" b="1" dirty="0">
                <a:solidFill>
                  <a:srgbClr val="005EB8"/>
                </a:solidFill>
                <a:latin typeface="Candara" panose="020E0502030303020204" pitchFamily="34" charset="0"/>
              </a:rPr>
              <a:t>Acc</a:t>
            </a:r>
            <a:r>
              <a:rPr lang="en-US" sz="1400" b="1" dirty="0">
                <a:solidFill>
                  <a:srgbClr val="005EB8"/>
                </a:solidFill>
              </a:rPr>
              <a:t> =0.783582</a:t>
            </a:r>
          </a:p>
        </p:txBody>
      </p:sp>
      <p:sp>
        <p:nvSpPr>
          <p:cNvPr id="41" name="TextBox 40">
            <a:extLst>
              <a:ext uri="{FF2B5EF4-FFF2-40B4-BE49-F238E27FC236}">
                <a16:creationId xmlns:a16="http://schemas.microsoft.com/office/drawing/2014/main" id="{9027AD8A-7BE7-411B-B355-8784F98B4E4F}"/>
              </a:ext>
            </a:extLst>
          </p:cNvPr>
          <p:cNvSpPr txBox="1"/>
          <p:nvPr/>
        </p:nvSpPr>
        <p:spPr>
          <a:xfrm>
            <a:off x="4181018" y="250201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=0.731343</a:t>
            </a:r>
          </a:p>
        </p:txBody>
      </p:sp>
      <p:sp>
        <p:nvSpPr>
          <p:cNvPr id="42" name="TextBox 41">
            <a:extLst>
              <a:ext uri="{FF2B5EF4-FFF2-40B4-BE49-F238E27FC236}">
                <a16:creationId xmlns:a16="http://schemas.microsoft.com/office/drawing/2014/main" id="{A97663A2-AD54-4567-9854-A28D494D3809}"/>
              </a:ext>
            </a:extLst>
          </p:cNvPr>
          <p:cNvSpPr txBox="1"/>
          <p:nvPr/>
        </p:nvSpPr>
        <p:spPr>
          <a:xfrm>
            <a:off x="7085544" y="250201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=0.746269</a:t>
            </a:r>
          </a:p>
        </p:txBody>
      </p:sp>
      <p:sp>
        <p:nvSpPr>
          <p:cNvPr id="43" name="TextBox 42">
            <a:extLst>
              <a:ext uri="{FF2B5EF4-FFF2-40B4-BE49-F238E27FC236}">
                <a16:creationId xmlns:a16="http://schemas.microsoft.com/office/drawing/2014/main" id="{88DAB508-C518-45C7-9402-31A1D0D94A49}"/>
              </a:ext>
            </a:extLst>
          </p:cNvPr>
          <p:cNvSpPr txBox="1"/>
          <p:nvPr/>
        </p:nvSpPr>
        <p:spPr>
          <a:xfrm>
            <a:off x="1265657"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=0.626866</a:t>
            </a:r>
          </a:p>
        </p:txBody>
      </p:sp>
      <p:sp>
        <p:nvSpPr>
          <p:cNvPr id="44" name="TextBox 43">
            <a:extLst>
              <a:ext uri="{FF2B5EF4-FFF2-40B4-BE49-F238E27FC236}">
                <a16:creationId xmlns:a16="http://schemas.microsoft.com/office/drawing/2014/main" id="{64FAC2B8-DF64-438F-9FC3-F1FC58FDA477}"/>
              </a:ext>
            </a:extLst>
          </p:cNvPr>
          <p:cNvSpPr txBox="1"/>
          <p:nvPr/>
        </p:nvSpPr>
        <p:spPr>
          <a:xfrm>
            <a:off x="4181018"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=0.746269</a:t>
            </a:r>
          </a:p>
        </p:txBody>
      </p:sp>
      <p:sp>
        <p:nvSpPr>
          <p:cNvPr id="45" name="TextBox 44">
            <a:extLst>
              <a:ext uri="{FF2B5EF4-FFF2-40B4-BE49-F238E27FC236}">
                <a16:creationId xmlns:a16="http://schemas.microsoft.com/office/drawing/2014/main" id="{256701D4-EA19-495F-85A0-094E54C0394D}"/>
              </a:ext>
            </a:extLst>
          </p:cNvPr>
          <p:cNvSpPr txBox="1"/>
          <p:nvPr/>
        </p:nvSpPr>
        <p:spPr>
          <a:xfrm>
            <a:off x="7085544" y="4790554"/>
            <a:ext cx="1587501" cy="307777"/>
          </a:xfrm>
          <a:prstGeom prst="rect">
            <a:avLst/>
          </a:prstGeom>
          <a:noFill/>
        </p:spPr>
        <p:txBody>
          <a:bodyPr wrap="square" rtlCol="0">
            <a:spAutoFit/>
          </a:bodyPr>
          <a:lstStyle/>
          <a:p>
            <a:pPr algn="ctr"/>
            <a:r>
              <a:rPr lang="en-US" sz="1400" b="1" dirty="0">
                <a:solidFill>
                  <a:srgbClr val="231F20"/>
                </a:solidFill>
                <a:latin typeface="Candara" panose="020E0502030303020204" pitchFamily="34" charset="0"/>
              </a:rPr>
              <a:t>Acc</a:t>
            </a:r>
            <a:r>
              <a:rPr lang="en-US" sz="1400" b="1" dirty="0">
                <a:solidFill>
                  <a:srgbClr val="231F20"/>
                </a:solidFill>
              </a:rPr>
              <a:t> =0.738806</a:t>
            </a:r>
          </a:p>
        </p:txBody>
      </p:sp>
      <p:pic>
        <p:nvPicPr>
          <p:cNvPr id="12" name="Picture 11">
            <a:extLst>
              <a:ext uri="{FF2B5EF4-FFF2-40B4-BE49-F238E27FC236}">
                <a16:creationId xmlns:a16="http://schemas.microsoft.com/office/drawing/2014/main" id="{A3CD9C56-578A-4965-BC6C-226F531AFAFF}"/>
              </a:ext>
            </a:extLst>
          </p:cNvPr>
          <p:cNvPicPr>
            <a:picLocks noChangeAspect="1"/>
          </p:cNvPicPr>
          <p:nvPr/>
        </p:nvPicPr>
        <p:blipFill>
          <a:blip r:embed="rId4"/>
          <a:stretch>
            <a:fillRect/>
          </a:stretch>
        </p:blipFill>
        <p:spPr>
          <a:xfrm>
            <a:off x="4021234" y="2730386"/>
            <a:ext cx="1824440" cy="1299188"/>
          </a:xfrm>
          <a:prstGeom prst="rect">
            <a:avLst/>
          </a:prstGeom>
        </p:spPr>
      </p:pic>
      <p:pic>
        <p:nvPicPr>
          <p:cNvPr id="40" name="Picture 39">
            <a:extLst>
              <a:ext uri="{FF2B5EF4-FFF2-40B4-BE49-F238E27FC236}">
                <a16:creationId xmlns:a16="http://schemas.microsoft.com/office/drawing/2014/main" id="{13513C6E-1926-4D98-9F6F-8C9BFFDD1C57}"/>
              </a:ext>
            </a:extLst>
          </p:cNvPr>
          <p:cNvPicPr>
            <a:picLocks noChangeAspect="1"/>
          </p:cNvPicPr>
          <p:nvPr/>
        </p:nvPicPr>
        <p:blipFill>
          <a:blip r:embed="rId5"/>
          <a:stretch>
            <a:fillRect/>
          </a:stretch>
        </p:blipFill>
        <p:spPr>
          <a:xfrm>
            <a:off x="6925760" y="2730386"/>
            <a:ext cx="1824440" cy="1299188"/>
          </a:xfrm>
          <a:prstGeom prst="rect">
            <a:avLst/>
          </a:prstGeom>
        </p:spPr>
      </p:pic>
      <p:pic>
        <p:nvPicPr>
          <p:cNvPr id="46" name="Picture 45">
            <a:extLst>
              <a:ext uri="{FF2B5EF4-FFF2-40B4-BE49-F238E27FC236}">
                <a16:creationId xmlns:a16="http://schemas.microsoft.com/office/drawing/2014/main" id="{69637D1A-EC4A-43DB-935A-9E5E9DE5019E}"/>
              </a:ext>
            </a:extLst>
          </p:cNvPr>
          <p:cNvPicPr>
            <a:picLocks noChangeAspect="1"/>
          </p:cNvPicPr>
          <p:nvPr/>
        </p:nvPicPr>
        <p:blipFill>
          <a:blip r:embed="rId6"/>
          <a:stretch>
            <a:fillRect/>
          </a:stretch>
        </p:blipFill>
        <p:spPr>
          <a:xfrm>
            <a:off x="1105873" y="5023144"/>
            <a:ext cx="1824440" cy="1299188"/>
          </a:xfrm>
          <a:prstGeom prst="rect">
            <a:avLst/>
          </a:prstGeom>
        </p:spPr>
      </p:pic>
      <p:pic>
        <p:nvPicPr>
          <p:cNvPr id="47" name="Picture 46">
            <a:extLst>
              <a:ext uri="{FF2B5EF4-FFF2-40B4-BE49-F238E27FC236}">
                <a16:creationId xmlns:a16="http://schemas.microsoft.com/office/drawing/2014/main" id="{7000A034-DA3B-4E37-B83C-AA2C99301AA4}"/>
              </a:ext>
            </a:extLst>
          </p:cNvPr>
          <p:cNvPicPr>
            <a:picLocks noChangeAspect="1"/>
          </p:cNvPicPr>
          <p:nvPr/>
        </p:nvPicPr>
        <p:blipFill>
          <a:blip r:embed="rId5"/>
          <a:stretch>
            <a:fillRect/>
          </a:stretch>
        </p:blipFill>
        <p:spPr>
          <a:xfrm>
            <a:off x="4021234" y="5023144"/>
            <a:ext cx="1824440" cy="1299188"/>
          </a:xfrm>
          <a:prstGeom prst="rect">
            <a:avLst/>
          </a:prstGeom>
        </p:spPr>
      </p:pic>
      <p:pic>
        <p:nvPicPr>
          <p:cNvPr id="48" name="Picture 47">
            <a:extLst>
              <a:ext uri="{FF2B5EF4-FFF2-40B4-BE49-F238E27FC236}">
                <a16:creationId xmlns:a16="http://schemas.microsoft.com/office/drawing/2014/main" id="{E70EFF5C-BE7E-444F-966D-E4EB3F0AB06D}"/>
              </a:ext>
            </a:extLst>
          </p:cNvPr>
          <p:cNvPicPr>
            <a:picLocks noChangeAspect="1"/>
          </p:cNvPicPr>
          <p:nvPr/>
        </p:nvPicPr>
        <p:blipFill>
          <a:blip r:embed="rId7"/>
          <a:stretch>
            <a:fillRect/>
          </a:stretch>
        </p:blipFill>
        <p:spPr>
          <a:xfrm>
            <a:off x="6925760" y="5023144"/>
            <a:ext cx="1824440" cy="1299188"/>
          </a:xfrm>
          <a:prstGeom prst="rect">
            <a:avLst/>
          </a:prstGeom>
        </p:spPr>
      </p:pic>
      <p:pic>
        <p:nvPicPr>
          <p:cNvPr id="2052" name="Picture 4" descr="Tennessee Volunteers College Basketball - Tennessee News, Scores, Stats,  Rumors &amp; More - ESPN">
            <a:extLst>
              <a:ext uri="{FF2B5EF4-FFF2-40B4-BE49-F238E27FC236}">
                <a16:creationId xmlns:a16="http://schemas.microsoft.com/office/drawing/2014/main" id="{C8D3989E-EC67-4A7F-9326-8506F4950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195257" y="2108184"/>
            <a:ext cx="256540" cy="2565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n on My Teams, My Players, My Athletes">
            <a:extLst>
              <a:ext uri="{FF2B5EF4-FFF2-40B4-BE49-F238E27FC236}">
                <a16:creationId xmlns:a16="http://schemas.microsoft.com/office/drawing/2014/main" id="{5B3F4B25-9990-4E8B-A04D-A4E74C8EAF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2383" y="2108184"/>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Pin on My Teams, My Players, My Athletes">
            <a:extLst>
              <a:ext uri="{FF2B5EF4-FFF2-40B4-BE49-F238E27FC236}">
                <a16:creationId xmlns:a16="http://schemas.microsoft.com/office/drawing/2014/main" id="{F3DCC3C7-13FE-4EEE-885F-3CEF61BBD2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6909" y="2129337"/>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in on My Teams, My Players, My Athletes">
            <a:extLst>
              <a:ext uri="{FF2B5EF4-FFF2-40B4-BE49-F238E27FC236}">
                <a16:creationId xmlns:a16="http://schemas.microsoft.com/office/drawing/2014/main" id="{3CC00730-D3B4-48C1-84C8-D6188158CA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111" y="4429117"/>
            <a:ext cx="295466" cy="3077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nzaga Bulldogs College Basketball - Gonzaga News, Scores, Stats, Rumors &amp;  More - ESPN">
            <a:extLst>
              <a:ext uri="{FF2B5EF4-FFF2-40B4-BE49-F238E27FC236}">
                <a16:creationId xmlns:a16="http://schemas.microsoft.com/office/drawing/2014/main" id="{8CD299C8-4F99-474F-896D-AD290D8524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8279" y="4398220"/>
            <a:ext cx="369570" cy="3695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orth Carolina Tar Heels men's basketball - Wikipedia">
            <a:extLst>
              <a:ext uri="{FF2B5EF4-FFF2-40B4-BE49-F238E27FC236}">
                <a16:creationId xmlns:a16="http://schemas.microsoft.com/office/drawing/2014/main" id="{6C15CDD5-B36C-48DE-9A67-3D8CA77B86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4361" y="4415023"/>
            <a:ext cx="351378" cy="2769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46C9CD40-FF7D-4B35-83E5-0282261C24E7}"/>
              </a:ext>
            </a:extLst>
          </p:cNvPr>
          <p:cNvSpPr txBox="1"/>
          <p:nvPr/>
        </p:nvSpPr>
        <p:spPr>
          <a:xfrm>
            <a:off x="-13235" y="6315950"/>
            <a:ext cx="10014106" cy="261610"/>
          </a:xfrm>
          <a:prstGeom prst="rect">
            <a:avLst/>
          </a:prstGeom>
          <a:noFill/>
        </p:spPr>
        <p:txBody>
          <a:bodyPr wrap="square" rtlCol="0">
            <a:spAutoFit/>
          </a:bodyPr>
          <a:lstStyle/>
          <a:p>
            <a:pPr algn="ctr"/>
            <a:r>
              <a:rPr lang="en-US" sz="1050" i="1" dirty="0">
                <a:latin typeface="Candara" panose="020E0502030303020204" pitchFamily="34" charset="0"/>
              </a:rPr>
              <a:t>Predicted Winners: Duke, Tennessee, Gonzaga, and North Carolina</a:t>
            </a:r>
          </a:p>
        </p:txBody>
      </p:sp>
      <p:pic>
        <p:nvPicPr>
          <p:cNvPr id="2060" name="Picture 12" descr="Virginia Cavaliers - Wikipedia">
            <a:extLst>
              <a:ext uri="{FF2B5EF4-FFF2-40B4-BE49-F238E27FC236}">
                <a16:creationId xmlns:a16="http://schemas.microsoft.com/office/drawing/2014/main" id="{FD26FB4D-3127-4562-BD2F-CCB4702AE7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78683" y="3447172"/>
            <a:ext cx="743585" cy="587470"/>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6B8ABCC2-8B9B-4971-AEB2-CFC775D8F927}"/>
              </a:ext>
            </a:extLst>
          </p:cNvPr>
          <p:cNvSpPr/>
          <p:nvPr/>
        </p:nvSpPr>
        <p:spPr>
          <a:xfrm>
            <a:off x="9983750" y="2880167"/>
            <a:ext cx="1733455" cy="1631298"/>
          </a:xfrm>
          <a:prstGeom prst="rect">
            <a:avLst/>
          </a:prstGeom>
          <a:noFill/>
          <a:ln>
            <a:solidFill>
              <a:srgbClr val="231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88DB2FB8-EB19-4945-A881-117A8E218B3E}"/>
              </a:ext>
            </a:extLst>
          </p:cNvPr>
          <p:cNvSpPr txBox="1"/>
          <p:nvPr/>
        </p:nvSpPr>
        <p:spPr>
          <a:xfrm>
            <a:off x="10056726" y="2939893"/>
            <a:ext cx="1587501" cy="307777"/>
          </a:xfrm>
          <a:prstGeom prst="rect">
            <a:avLst/>
          </a:prstGeom>
          <a:noFill/>
        </p:spPr>
        <p:txBody>
          <a:bodyPr wrap="square" rtlCol="0">
            <a:spAutoFit/>
          </a:bodyPr>
          <a:lstStyle/>
          <a:p>
            <a:pPr algn="ctr"/>
            <a:r>
              <a:rPr lang="en-US" sz="1400" b="1" dirty="0">
                <a:solidFill>
                  <a:srgbClr val="231F20"/>
                </a:solidFill>
                <a:latin typeface="+mj-lt"/>
              </a:rPr>
              <a:t>2019 </a:t>
            </a:r>
            <a:r>
              <a:rPr lang="en-US" sz="1400" b="1" dirty="0">
                <a:solidFill>
                  <a:srgbClr val="231F20"/>
                </a:solidFill>
                <a:latin typeface="Candara" panose="020E0502030303020204" pitchFamily="34" charset="0"/>
              </a:rPr>
              <a:t>Champions</a:t>
            </a:r>
            <a:endParaRPr lang="en-US" sz="1400" b="1" dirty="0">
              <a:solidFill>
                <a:srgbClr val="231F20"/>
              </a:solidFill>
            </a:endParaRPr>
          </a:p>
        </p:txBody>
      </p:sp>
      <p:sp>
        <p:nvSpPr>
          <p:cNvPr id="62" name="TextBox 61">
            <a:extLst>
              <a:ext uri="{FF2B5EF4-FFF2-40B4-BE49-F238E27FC236}">
                <a16:creationId xmlns:a16="http://schemas.microsoft.com/office/drawing/2014/main" id="{69886E48-96F1-431E-B504-531B53C601AC}"/>
              </a:ext>
            </a:extLst>
          </p:cNvPr>
          <p:cNvSpPr txBox="1"/>
          <p:nvPr/>
        </p:nvSpPr>
        <p:spPr>
          <a:xfrm>
            <a:off x="10056726" y="4099994"/>
            <a:ext cx="1587501" cy="307777"/>
          </a:xfrm>
          <a:prstGeom prst="rect">
            <a:avLst/>
          </a:prstGeom>
          <a:noFill/>
        </p:spPr>
        <p:txBody>
          <a:bodyPr wrap="square" rtlCol="0">
            <a:spAutoFit/>
          </a:bodyPr>
          <a:lstStyle/>
          <a:p>
            <a:pPr algn="ctr"/>
            <a:r>
              <a:rPr lang="en-US" sz="1400" dirty="0">
                <a:solidFill>
                  <a:srgbClr val="231F20"/>
                </a:solidFill>
                <a:latin typeface="+mj-lt"/>
              </a:rPr>
              <a:t>Virginia</a:t>
            </a:r>
            <a:endParaRPr lang="en-US" sz="1400" dirty="0">
              <a:solidFill>
                <a:srgbClr val="231F20"/>
              </a:solidFill>
            </a:endParaRPr>
          </a:p>
        </p:txBody>
      </p:sp>
      <p:sp>
        <p:nvSpPr>
          <p:cNvPr id="51" name="TextBox 50">
            <a:extLst>
              <a:ext uri="{FF2B5EF4-FFF2-40B4-BE49-F238E27FC236}">
                <a16:creationId xmlns:a16="http://schemas.microsoft.com/office/drawing/2014/main" id="{678C113A-D120-4FB3-8EEF-BD0FE6329525}"/>
              </a:ext>
            </a:extLst>
          </p:cNvPr>
          <p:cNvSpPr txBox="1"/>
          <p:nvPr/>
        </p:nvSpPr>
        <p:spPr>
          <a:xfrm>
            <a:off x="4629696" y="6612305"/>
            <a:ext cx="10207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Inter"/>
              </a:rPr>
              <a:t>Source: https://www.kaggle.com/c/ncaam-march-mania-2021/data</a:t>
            </a:r>
            <a:endParaRPr lang="en-US" sz="800" dirty="0"/>
          </a:p>
        </p:txBody>
      </p:sp>
      <p:sp>
        <p:nvSpPr>
          <p:cNvPr id="55" name="Title 1">
            <a:extLst>
              <a:ext uri="{FF2B5EF4-FFF2-40B4-BE49-F238E27FC236}">
                <a16:creationId xmlns:a16="http://schemas.microsoft.com/office/drawing/2014/main" id="{CE076D57-2814-4D6E-B5BE-8ED814803E13}"/>
              </a:ext>
            </a:extLst>
          </p:cNvPr>
          <p:cNvSpPr txBox="1">
            <a:spLocks/>
          </p:cNvSpPr>
          <p:nvPr/>
        </p:nvSpPr>
        <p:spPr>
          <a:xfrm>
            <a:off x="-628104" y="-381978"/>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32879C3B-53D7-4947-9D6A-62C4D4E32D4C}"/>
              </a:ext>
            </a:extLst>
          </p:cNvPr>
          <p:cNvPicPr>
            <a:picLocks noChangeAspect="1"/>
          </p:cNvPicPr>
          <p:nvPr/>
        </p:nvPicPr>
        <p:blipFill>
          <a:blip r:embed="rId13"/>
          <a:stretch>
            <a:fillRect/>
          </a:stretch>
        </p:blipFill>
        <p:spPr>
          <a:xfrm>
            <a:off x="874323" y="936321"/>
            <a:ext cx="10443353" cy="42676"/>
          </a:xfrm>
          <a:prstGeom prst="rect">
            <a:avLst/>
          </a:prstGeom>
        </p:spPr>
      </p:pic>
      <p:sp>
        <p:nvSpPr>
          <p:cNvPr id="2" name="Rectangle 1">
            <a:extLst>
              <a:ext uri="{FF2B5EF4-FFF2-40B4-BE49-F238E27FC236}">
                <a16:creationId xmlns:a16="http://schemas.microsoft.com/office/drawing/2014/main" id="{9017DDE9-58E2-44A3-82AE-6CCF78880155}"/>
              </a:ext>
            </a:extLst>
          </p:cNvPr>
          <p:cNvSpPr/>
          <p:nvPr/>
        </p:nvSpPr>
        <p:spPr>
          <a:xfrm>
            <a:off x="874323" y="1759181"/>
            <a:ext cx="8842701" cy="45631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6145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9908AAF-C06C-4C7E-8355-6E58DBD8FADC}"/>
              </a:ext>
            </a:extLst>
          </p:cNvPr>
          <p:cNvPicPr>
            <a:picLocks noChangeAspect="1"/>
          </p:cNvPicPr>
          <p:nvPr/>
        </p:nvPicPr>
        <p:blipFill rotWithShape="1">
          <a:blip r:embed="rId2"/>
          <a:srcRect t="17312"/>
          <a:stretch/>
        </p:blipFill>
        <p:spPr>
          <a:xfrm>
            <a:off x="1658471" y="1119747"/>
            <a:ext cx="8875059" cy="5670736"/>
          </a:xfrm>
          <a:prstGeom prst="rect">
            <a:avLst/>
          </a:prstGeom>
        </p:spPr>
      </p:pic>
      <p:sp>
        <p:nvSpPr>
          <p:cNvPr id="4" name="TextBox 3">
            <a:extLst>
              <a:ext uri="{FF2B5EF4-FFF2-40B4-BE49-F238E27FC236}">
                <a16:creationId xmlns:a16="http://schemas.microsoft.com/office/drawing/2014/main" id="{0A7E2361-2CFE-499B-8D63-0511E254BCF2}"/>
              </a:ext>
            </a:extLst>
          </p:cNvPr>
          <p:cNvSpPr txBox="1"/>
          <p:nvPr/>
        </p:nvSpPr>
        <p:spPr>
          <a:xfrm>
            <a:off x="2660994" y="402623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MICHIGAN</a:t>
            </a:r>
          </a:p>
        </p:txBody>
      </p:sp>
      <p:sp>
        <p:nvSpPr>
          <p:cNvPr id="22" name="TextBox 21">
            <a:extLst>
              <a:ext uri="{FF2B5EF4-FFF2-40B4-BE49-F238E27FC236}">
                <a16:creationId xmlns:a16="http://schemas.microsoft.com/office/drawing/2014/main" id="{FEF4BFE9-4E67-476D-8E2A-0A32388CC8D1}"/>
              </a:ext>
            </a:extLst>
          </p:cNvPr>
          <p:cNvSpPr txBox="1"/>
          <p:nvPr/>
        </p:nvSpPr>
        <p:spPr>
          <a:xfrm>
            <a:off x="2660994" y="642399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ALABAMA</a:t>
            </a:r>
          </a:p>
        </p:txBody>
      </p:sp>
      <p:sp>
        <p:nvSpPr>
          <p:cNvPr id="24" name="TextBox 23">
            <a:extLst>
              <a:ext uri="{FF2B5EF4-FFF2-40B4-BE49-F238E27FC236}">
                <a16:creationId xmlns:a16="http://schemas.microsoft.com/office/drawing/2014/main" id="{13F2B124-C7AE-45B0-9B24-66800660E82E}"/>
              </a:ext>
            </a:extLst>
          </p:cNvPr>
          <p:cNvSpPr txBox="1"/>
          <p:nvPr/>
        </p:nvSpPr>
        <p:spPr>
          <a:xfrm>
            <a:off x="2660994" y="5756725"/>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TEXAS</a:t>
            </a:r>
          </a:p>
        </p:txBody>
      </p:sp>
      <p:sp>
        <p:nvSpPr>
          <p:cNvPr id="25" name="TextBox 24">
            <a:extLst>
              <a:ext uri="{FF2B5EF4-FFF2-40B4-BE49-F238E27FC236}">
                <a16:creationId xmlns:a16="http://schemas.microsoft.com/office/drawing/2014/main" id="{DE79F919-F714-44AF-94CE-87A32D43254E}"/>
              </a:ext>
            </a:extLst>
          </p:cNvPr>
          <p:cNvSpPr txBox="1"/>
          <p:nvPr/>
        </p:nvSpPr>
        <p:spPr>
          <a:xfrm>
            <a:off x="2660994" y="500967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 ST</a:t>
            </a:r>
          </a:p>
        </p:txBody>
      </p:sp>
      <p:sp>
        <p:nvSpPr>
          <p:cNvPr id="26" name="TextBox 25">
            <a:extLst>
              <a:ext uri="{FF2B5EF4-FFF2-40B4-BE49-F238E27FC236}">
                <a16:creationId xmlns:a16="http://schemas.microsoft.com/office/drawing/2014/main" id="{B7EF7E74-1830-4737-8481-97B547BE3839}"/>
              </a:ext>
            </a:extLst>
          </p:cNvPr>
          <p:cNvSpPr txBox="1"/>
          <p:nvPr/>
        </p:nvSpPr>
        <p:spPr>
          <a:xfrm>
            <a:off x="2660994" y="472174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COLORADO</a:t>
            </a:r>
          </a:p>
        </p:txBody>
      </p:sp>
      <p:sp>
        <p:nvSpPr>
          <p:cNvPr id="27" name="TextBox 26">
            <a:extLst>
              <a:ext uri="{FF2B5EF4-FFF2-40B4-BE49-F238E27FC236}">
                <a16:creationId xmlns:a16="http://schemas.microsoft.com/office/drawing/2014/main" id="{8BFD024F-138D-42BF-81D1-3013B0670885}"/>
              </a:ext>
            </a:extLst>
          </p:cNvPr>
          <p:cNvSpPr txBox="1"/>
          <p:nvPr/>
        </p:nvSpPr>
        <p:spPr>
          <a:xfrm>
            <a:off x="2660994" y="5447382"/>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UCLA</a:t>
            </a:r>
          </a:p>
        </p:txBody>
      </p:sp>
      <p:sp>
        <p:nvSpPr>
          <p:cNvPr id="28" name="TextBox 27">
            <a:extLst>
              <a:ext uri="{FF2B5EF4-FFF2-40B4-BE49-F238E27FC236}">
                <a16:creationId xmlns:a16="http://schemas.microsoft.com/office/drawing/2014/main" id="{D8E0B6A6-4C2A-4FA8-A640-069565ABCBF9}"/>
              </a:ext>
            </a:extLst>
          </p:cNvPr>
          <p:cNvSpPr txBox="1"/>
          <p:nvPr/>
        </p:nvSpPr>
        <p:spPr>
          <a:xfrm>
            <a:off x="2660994" y="4342397"/>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LSU</a:t>
            </a:r>
          </a:p>
        </p:txBody>
      </p:sp>
      <p:sp>
        <p:nvSpPr>
          <p:cNvPr id="29" name="TextBox 28">
            <a:extLst>
              <a:ext uri="{FF2B5EF4-FFF2-40B4-BE49-F238E27FC236}">
                <a16:creationId xmlns:a16="http://schemas.microsoft.com/office/drawing/2014/main" id="{85F13FD0-4806-41D0-A08A-FCFE9201D11E}"/>
              </a:ext>
            </a:extLst>
          </p:cNvPr>
          <p:cNvSpPr txBox="1"/>
          <p:nvPr/>
        </p:nvSpPr>
        <p:spPr>
          <a:xfrm>
            <a:off x="2660994" y="611120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UCONN</a:t>
            </a:r>
          </a:p>
        </p:txBody>
      </p:sp>
      <p:sp>
        <p:nvSpPr>
          <p:cNvPr id="30" name="TextBox 29">
            <a:extLst>
              <a:ext uri="{FF2B5EF4-FFF2-40B4-BE49-F238E27FC236}">
                <a16:creationId xmlns:a16="http://schemas.microsoft.com/office/drawing/2014/main" id="{EE6412AF-E5DC-4743-8690-860D5E50D39B}"/>
              </a:ext>
            </a:extLst>
          </p:cNvPr>
          <p:cNvSpPr txBox="1"/>
          <p:nvPr/>
        </p:nvSpPr>
        <p:spPr>
          <a:xfrm>
            <a:off x="2660994" y="112267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GONZAGA</a:t>
            </a:r>
          </a:p>
        </p:txBody>
      </p:sp>
      <p:sp>
        <p:nvSpPr>
          <p:cNvPr id="31" name="TextBox 30">
            <a:extLst>
              <a:ext uri="{FF2B5EF4-FFF2-40B4-BE49-F238E27FC236}">
                <a16:creationId xmlns:a16="http://schemas.microsoft.com/office/drawing/2014/main" id="{EBAFEA65-5C16-48D7-9962-3BBC6BE8766C}"/>
              </a:ext>
            </a:extLst>
          </p:cNvPr>
          <p:cNvSpPr txBox="1"/>
          <p:nvPr/>
        </p:nvSpPr>
        <p:spPr>
          <a:xfrm>
            <a:off x="2660994" y="352043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IOWA</a:t>
            </a:r>
          </a:p>
        </p:txBody>
      </p:sp>
      <p:sp>
        <p:nvSpPr>
          <p:cNvPr id="32" name="TextBox 31">
            <a:extLst>
              <a:ext uri="{FF2B5EF4-FFF2-40B4-BE49-F238E27FC236}">
                <a16:creationId xmlns:a16="http://schemas.microsoft.com/office/drawing/2014/main" id="{74D30EC4-1669-4413-8EF2-C76DBC9E4A62}"/>
              </a:ext>
            </a:extLst>
          </p:cNvPr>
          <p:cNvSpPr txBox="1"/>
          <p:nvPr/>
        </p:nvSpPr>
        <p:spPr>
          <a:xfrm>
            <a:off x="2660994" y="285316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KANSAS</a:t>
            </a:r>
          </a:p>
        </p:txBody>
      </p:sp>
      <p:sp>
        <p:nvSpPr>
          <p:cNvPr id="33" name="TextBox 32">
            <a:extLst>
              <a:ext uri="{FF2B5EF4-FFF2-40B4-BE49-F238E27FC236}">
                <a16:creationId xmlns:a16="http://schemas.microsoft.com/office/drawing/2014/main" id="{A97420A5-EBC8-4065-B282-8949B905AF10}"/>
              </a:ext>
            </a:extLst>
          </p:cNvPr>
          <p:cNvSpPr txBox="1"/>
          <p:nvPr/>
        </p:nvSpPr>
        <p:spPr>
          <a:xfrm>
            <a:off x="2660994" y="210611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VIRGINIA</a:t>
            </a:r>
          </a:p>
        </p:txBody>
      </p:sp>
      <p:sp>
        <p:nvSpPr>
          <p:cNvPr id="34" name="TextBox 33">
            <a:extLst>
              <a:ext uri="{FF2B5EF4-FFF2-40B4-BE49-F238E27FC236}">
                <a16:creationId xmlns:a16="http://schemas.microsoft.com/office/drawing/2014/main" id="{DDA75D13-5014-44F3-A219-BD97097C3C45}"/>
              </a:ext>
            </a:extLst>
          </p:cNvPr>
          <p:cNvSpPr txBox="1"/>
          <p:nvPr/>
        </p:nvSpPr>
        <p:spPr>
          <a:xfrm>
            <a:off x="2660994" y="1818191"/>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UCSB</a:t>
            </a:r>
          </a:p>
        </p:txBody>
      </p:sp>
      <p:sp>
        <p:nvSpPr>
          <p:cNvPr id="35" name="TextBox 34">
            <a:extLst>
              <a:ext uri="{FF2B5EF4-FFF2-40B4-BE49-F238E27FC236}">
                <a16:creationId xmlns:a16="http://schemas.microsoft.com/office/drawing/2014/main" id="{330D6161-B312-4032-A09A-FD4A0C5CC738}"/>
              </a:ext>
            </a:extLst>
          </p:cNvPr>
          <p:cNvSpPr txBox="1"/>
          <p:nvPr/>
        </p:nvSpPr>
        <p:spPr>
          <a:xfrm>
            <a:off x="2660994" y="254382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USC</a:t>
            </a:r>
          </a:p>
        </p:txBody>
      </p:sp>
      <p:sp>
        <p:nvSpPr>
          <p:cNvPr id="36" name="TextBox 35">
            <a:extLst>
              <a:ext uri="{FF2B5EF4-FFF2-40B4-BE49-F238E27FC236}">
                <a16:creationId xmlns:a16="http://schemas.microsoft.com/office/drawing/2014/main" id="{C8221928-C6BB-4677-82CE-F0513520C907}"/>
              </a:ext>
            </a:extLst>
          </p:cNvPr>
          <p:cNvSpPr txBox="1"/>
          <p:nvPr/>
        </p:nvSpPr>
        <p:spPr>
          <a:xfrm>
            <a:off x="2660994" y="1438840"/>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OKLAHOMA</a:t>
            </a:r>
          </a:p>
        </p:txBody>
      </p:sp>
      <p:sp>
        <p:nvSpPr>
          <p:cNvPr id="37" name="TextBox 36">
            <a:extLst>
              <a:ext uri="{FF2B5EF4-FFF2-40B4-BE49-F238E27FC236}">
                <a16:creationId xmlns:a16="http://schemas.microsoft.com/office/drawing/2014/main" id="{4ABE666E-C43B-41C2-B9ED-21E5410AB00A}"/>
              </a:ext>
            </a:extLst>
          </p:cNvPr>
          <p:cNvSpPr txBox="1"/>
          <p:nvPr/>
        </p:nvSpPr>
        <p:spPr>
          <a:xfrm>
            <a:off x="2660994" y="320765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OREGON</a:t>
            </a:r>
          </a:p>
        </p:txBody>
      </p:sp>
      <p:sp>
        <p:nvSpPr>
          <p:cNvPr id="38" name="TextBox 37">
            <a:extLst>
              <a:ext uri="{FF2B5EF4-FFF2-40B4-BE49-F238E27FC236}">
                <a16:creationId xmlns:a16="http://schemas.microsoft.com/office/drawing/2014/main" id="{B436605B-9141-424F-AF73-B8A1F0D3B72B}"/>
              </a:ext>
            </a:extLst>
          </p:cNvPr>
          <p:cNvSpPr txBox="1"/>
          <p:nvPr/>
        </p:nvSpPr>
        <p:spPr>
          <a:xfrm>
            <a:off x="8576900" y="403085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ILLINOIS</a:t>
            </a:r>
          </a:p>
        </p:txBody>
      </p:sp>
      <p:sp>
        <p:nvSpPr>
          <p:cNvPr id="39" name="TextBox 38">
            <a:extLst>
              <a:ext uri="{FF2B5EF4-FFF2-40B4-BE49-F238E27FC236}">
                <a16:creationId xmlns:a16="http://schemas.microsoft.com/office/drawing/2014/main" id="{CE5B1A31-EB46-4504-ADED-DC948A552ED6}"/>
              </a:ext>
            </a:extLst>
          </p:cNvPr>
          <p:cNvSpPr txBox="1"/>
          <p:nvPr/>
        </p:nvSpPr>
        <p:spPr>
          <a:xfrm>
            <a:off x="8576900" y="642861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HOUSTON</a:t>
            </a:r>
          </a:p>
        </p:txBody>
      </p:sp>
      <p:sp>
        <p:nvSpPr>
          <p:cNvPr id="40" name="TextBox 39">
            <a:extLst>
              <a:ext uri="{FF2B5EF4-FFF2-40B4-BE49-F238E27FC236}">
                <a16:creationId xmlns:a16="http://schemas.microsoft.com/office/drawing/2014/main" id="{C3373CDB-9456-4D6A-A8F1-31C8F1991455}"/>
              </a:ext>
            </a:extLst>
          </p:cNvPr>
          <p:cNvSpPr txBox="1"/>
          <p:nvPr/>
        </p:nvSpPr>
        <p:spPr>
          <a:xfrm>
            <a:off x="8576900" y="576134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WEST VIRGINIA</a:t>
            </a:r>
          </a:p>
        </p:txBody>
      </p:sp>
      <p:sp>
        <p:nvSpPr>
          <p:cNvPr id="41" name="TextBox 40">
            <a:extLst>
              <a:ext uri="{FF2B5EF4-FFF2-40B4-BE49-F238E27FC236}">
                <a16:creationId xmlns:a16="http://schemas.microsoft.com/office/drawing/2014/main" id="{15246833-A134-4CF3-BB6C-0F2559F10E0B}"/>
              </a:ext>
            </a:extLst>
          </p:cNvPr>
          <p:cNvSpPr txBox="1"/>
          <p:nvPr/>
        </p:nvSpPr>
        <p:spPr>
          <a:xfrm>
            <a:off x="8576900" y="501429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OKLAHOMA ST</a:t>
            </a:r>
          </a:p>
        </p:txBody>
      </p:sp>
      <p:sp>
        <p:nvSpPr>
          <p:cNvPr id="42" name="TextBox 41">
            <a:extLst>
              <a:ext uri="{FF2B5EF4-FFF2-40B4-BE49-F238E27FC236}">
                <a16:creationId xmlns:a16="http://schemas.microsoft.com/office/drawing/2014/main" id="{8DA7F677-EBC2-4CA0-B4E8-06A58581BC5B}"/>
              </a:ext>
            </a:extLst>
          </p:cNvPr>
          <p:cNvSpPr txBox="1"/>
          <p:nvPr/>
        </p:nvSpPr>
        <p:spPr>
          <a:xfrm>
            <a:off x="8576900" y="472636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TENNESSEE</a:t>
            </a:r>
          </a:p>
        </p:txBody>
      </p:sp>
      <p:sp>
        <p:nvSpPr>
          <p:cNvPr id="43" name="TextBox 42">
            <a:extLst>
              <a:ext uri="{FF2B5EF4-FFF2-40B4-BE49-F238E27FC236}">
                <a16:creationId xmlns:a16="http://schemas.microsoft.com/office/drawing/2014/main" id="{A7CCF5BF-A847-4FA4-9FBA-B17F7A77EBDD}"/>
              </a:ext>
            </a:extLst>
          </p:cNvPr>
          <p:cNvSpPr txBox="1"/>
          <p:nvPr/>
        </p:nvSpPr>
        <p:spPr>
          <a:xfrm>
            <a:off x="8576900" y="5452002"/>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SYRACUSE</a:t>
            </a:r>
          </a:p>
        </p:txBody>
      </p:sp>
      <p:sp>
        <p:nvSpPr>
          <p:cNvPr id="44" name="TextBox 43">
            <a:extLst>
              <a:ext uri="{FF2B5EF4-FFF2-40B4-BE49-F238E27FC236}">
                <a16:creationId xmlns:a16="http://schemas.microsoft.com/office/drawing/2014/main" id="{0AA28D6B-66D9-462E-A7B7-7AB6D4A31682}"/>
              </a:ext>
            </a:extLst>
          </p:cNvPr>
          <p:cNvSpPr txBox="1"/>
          <p:nvPr/>
        </p:nvSpPr>
        <p:spPr>
          <a:xfrm>
            <a:off x="8576900" y="4347017"/>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GEORGIA TECH</a:t>
            </a:r>
          </a:p>
        </p:txBody>
      </p:sp>
      <p:sp>
        <p:nvSpPr>
          <p:cNvPr id="45" name="TextBox 44">
            <a:extLst>
              <a:ext uri="{FF2B5EF4-FFF2-40B4-BE49-F238E27FC236}">
                <a16:creationId xmlns:a16="http://schemas.microsoft.com/office/drawing/2014/main" id="{B2627C32-8AF7-4D9D-9A87-FDEA2B38D84C}"/>
              </a:ext>
            </a:extLst>
          </p:cNvPr>
          <p:cNvSpPr txBox="1"/>
          <p:nvPr/>
        </p:nvSpPr>
        <p:spPr>
          <a:xfrm>
            <a:off x="8576900" y="611582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CLEMSON</a:t>
            </a:r>
          </a:p>
        </p:txBody>
      </p:sp>
      <p:sp>
        <p:nvSpPr>
          <p:cNvPr id="46" name="TextBox 45">
            <a:extLst>
              <a:ext uri="{FF2B5EF4-FFF2-40B4-BE49-F238E27FC236}">
                <a16:creationId xmlns:a16="http://schemas.microsoft.com/office/drawing/2014/main" id="{F7F789EC-6829-429F-A562-349F4AFC30AD}"/>
              </a:ext>
            </a:extLst>
          </p:cNvPr>
          <p:cNvSpPr txBox="1"/>
          <p:nvPr/>
        </p:nvSpPr>
        <p:spPr>
          <a:xfrm>
            <a:off x="8576900" y="112729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BAYLOR</a:t>
            </a:r>
          </a:p>
        </p:txBody>
      </p:sp>
      <p:sp>
        <p:nvSpPr>
          <p:cNvPr id="47" name="TextBox 46">
            <a:extLst>
              <a:ext uri="{FF2B5EF4-FFF2-40B4-BE49-F238E27FC236}">
                <a16:creationId xmlns:a16="http://schemas.microsoft.com/office/drawing/2014/main" id="{D5FA73FE-FB1F-423D-8C66-2169AB5FA0D3}"/>
              </a:ext>
            </a:extLst>
          </p:cNvPr>
          <p:cNvSpPr txBox="1"/>
          <p:nvPr/>
        </p:nvSpPr>
        <p:spPr>
          <a:xfrm>
            <a:off x="8576900" y="3525058"/>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OHIO ST</a:t>
            </a:r>
          </a:p>
        </p:txBody>
      </p:sp>
      <p:sp>
        <p:nvSpPr>
          <p:cNvPr id="48" name="TextBox 47">
            <a:extLst>
              <a:ext uri="{FF2B5EF4-FFF2-40B4-BE49-F238E27FC236}">
                <a16:creationId xmlns:a16="http://schemas.microsoft.com/office/drawing/2014/main" id="{156286E2-98B5-4C7A-BF5F-3477F2FBEEBC}"/>
              </a:ext>
            </a:extLst>
          </p:cNvPr>
          <p:cNvSpPr txBox="1"/>
          <p:nvPr/>
        </p:nvSpPr>
        <p:spPr>
          <a:xfrm>
            <a:off x="8576900" y="285778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ARKANSAS</a:t>
            </a:r>
          </a:p>
        </p:txBody>
      </p:sp>
      <p:sp>
        <p:nvSpPr>
          <p:cNvPr id="49" name="TextBox 48">
            <a:extLst>
              <a:ext uri="{FF2B5EF4-FFF2-40B4-BE49-F238E27FC236}">
                <a16:creationId xmlns:a16="http://schemas.microsoft.com/office/drawing/2014/main" id="{4CC08278-74BE-4E57-A691-7AEDF4B674EA}"/>
              </a:ext>
            </a:extLst>
          </p:cNvPr>
          <p:cNvSpPr txBox="1"/>
          <p:nvPr/>
        </p:nvSpPr>
        <p:spPr>
          <a:xfrm>
            <a:off x="8576900" y="211073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PURDUE</a:t>
            </a:r>
          </a:p>
        </p:txBody>
      </p:sp>
      <p:sp>
        <p:nvSpPr>
          <p:cNvPr id="50" name="TextBox 49">
            <a:extLst>
              <a:ext uri="{FF2B5EF4-FFF2-40B4-BE49-F238E27FC236}">
                <a16:creationId xmlns:a16="http://schemas.microsoft.com/office/drawing/2014/main" id="{0528C0A0-FEF6-4EE5-9648-F234D6BA63CF}"/>
              </a:ext>
            </a:extLst>
          </p:cNvPr>
          <p:cNvSpPr txBox="1"/>
          <p:nvPr/>
        </p:nvSpPr>
        <p:spPr>
          <a:xfrm>
            <a:off x="8576900" y="1822811"/>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WINTHROP</a:t>
            </a:r>
          </a:p>
        </p:txBody>
      </p:sp>
      <p:sp>
        <p:nvSpPr>
          <p:cNvPr id="51" name="TextBox 50">
            <a:extLst>
              <a:ext uri="{FF2B5EF4-FFF2-40B4-BE49-F238E27FC236}">
                <a16:creationId xmlns:a16="http://schemas.microsoft.com/office/drawing/2014/main" id="{4CDEA989-5A86-4B20-9BDC-AE8EA394F1DB}"/>
              </a:ext>
            </a:extLst>
          </p:cNvPr>
          <p:cNvSpPr txBox="1"/>
          <p:nvPr/>
        </p:nvSpPr>
        <p:spPr>
          <a:xfrm>
            <a:off x="8576900" y="254844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TEXAS TECH</a:t>
            </a:r>
          </a:p>
        </p:txBody>
      </p:sp>
      <p:sp>
        <p:nvSpPr>
          <p:cNvPr id="52" name="TextBox 51">
            <a:extLst>
              <a:ext uri="{FF2B5EF4-FFF2-40B4-BE49-F238E27FC236}">
                <a16:creationId xmlns:a16="http://schemas.microsoft.com/office/drawing/2014/main" id="{D0CC1BF9-7BE7-470B-BB41-404EFD0C4C6D}"/>
              </a:ext>
            </a:extLst>
          </p:cNvPr>
          <p:cNvSpPr txBox="1"/>
          <p:nvPr/>
        </p:nvSpPr>
        <p:spPr>
          <a:xfrm>
            <a:off x="8522200" y="1443460"/>
            <a:ext cx="1065864"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NORTH CAROLINA</a:t>
            </a:r>
          </a:p>
        </p:txBody>
      </p:sp>
      <p:sp>
        <p:nvSpPr>
          <p:cNvPr id="53" name="TextBox 52">
            <a:extLst>
              <a:ext uri="{FF2B5EF4-FFF2-40B4-BE49-F238E27FC236}">
                <a16:creationId xmlns:a16="http://schemas.microsoft.com/office/drawing/2014/main" id="{62F8781B-2D00-4884-A0D5-D336B5333A6C}"/>
              </a:ext>
            </a:extLst>
          </p:cNvPr>
          <p:cNvSpPr txBox="1"/>
          <p:nvPr/>
        </p:nvSpPr>
        <p:spPr>
          <a:xfrm>
            <a:off x="8576900" y="3212271"/>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a:t>
            </a:r>
          </a:p>
        </p:txBody>
      </p:sp>
      <p:sp>
        <p:nvSpPr>
          <p:cNvPr id="56" name="TextBox 55">
            <a:extLst>
              <a:ext uri="{FF2B5EF4-FFF2-40B4-BE49-F238E27FC236}">
                <a16:creationId xmlns:a16="http://schemas.microsoft.com/office/drawing/2014/main" id="{FAB460BF-5461-4DD2-92C5-0934ED39C6DB}"/>
              </a:ext>
            </a:extLst>
          </p:cNvPr>
          <p:cNvSpPr txBox="1"/>
          <p:nvPr/>
        </p:nvSpPr>
        <p:spPr>
          <a:xfrm>
            <a:off x="3665649" y="4178637"/>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MICHIGAN</a:t>
            </a:r>
          </a:p>
        </p:txBody>
      </p:sp>
      <p:sp>
        <p:nvSpPr>
          <p:cNvPr id="57" name="TextBox 56">
            <a:extLst>
              <a:ext uri="{FF2B5EF4-FFF2-40B4-BE49-F238E27FC236}">
                <a16:creationId xmlns:a16="http://schemas.microsoft.com/office/drawing/2014/main" id="{FF5B99A1-3FA9-40C9-897C-770ED3DCBA9B}"/>
              </a:ext>
            </a:extLst>
          </p:cNvPr>
          <p:cNvSpPr txBox="1"/>
          <p:nvPr/>
        </p:nvSpPr>
        <p:spPr>
          <a:xfrm>
            <a:off x="3665649" y="626567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ALABAMA</a:t>
            </a:r>
          </a:p>
        </p:txBody>
      </p:sp>
      <p:sp>
        <p:nvSpPr>
          <p:cNvPr id="58" name="TextBox 57">
            <a:extLst>
              <a:ext uri="{FF2B5EF4-FFF2-40B4-BE49-F238E27FC236}">
                <a16:creationId xmlns:a16="http://schemas.microsoft.com/office/drawing/2014/main" id="{ADBBE9BB-AC51-4F66-B77E-62AA5E90B03C}"/>
              </a:ext>
            </a:extLst>
          </p:cNvPr>
          <p:cNvSpPr txBox="1"/>
          <p:nvPr/>
        </p:nvSpPr>
        <p:spPr>
          <a:xfrm>
            <a:off x="3665649" y="486022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FLORIDA ST</a:t>
            </a:r>
          </a:p>
        </p:txBody>
      </p:sp>
      <p:sp>
        <p:nvSpPr>
          <p:cNvPr id="59" name="TextBox 58">
            <a:extLst>
              <a:ext uri="{FF2B5EF4-FFF2-40B4-BE49-F238E27FC236}">
                <a16:creationId xmlns:a16="http://schemas.microsoft.com/office/drawing/2014/main" id="{AF51BCFC-739A-4253-AE4E-5A4786158F29}"/>
              </a:ext>
            </a:extLst>
          </p:cNvPr>
          <p:cNvSpPr txBox="1"/>
          <p:nvPr/>
        </p:nvSpPr>
        <p:spPr>
          <a:xfrm>
            <a:off x="3665649" y="5582030"/>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UCLA</a:t>
            </a:r>
          </a:p>
        </p:txBody>
      </p:sp>
      <p:sp>
        <p:nvSpPr>
          <p:cNvPr id="60" name="TextBox 59">
            <a:extLst>
              <a:ext uri="{FF2B5EF4-FFF2-40B4-BE49-F238E27FC236}">
                <a16:creationId xmlns:a16="http://schemas.microsoft.com/office/drawing/2014/main" id="{1255BCDD-C40E-4AC8-B85D-ED83E3EBBD08}"/>
              </a:ext>
            </a:extLst>
          </p:cNvPr>
          <p:cNvSpPr txBox="1"/>
          <p:nvPr/>
        </p:nvSpPr>
        <p:spPr>
          <a:xfrm>
            <a:off x="3665649" y="1266205"/>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GONZAGA</a:t>
            </a:r>
          </a:p>
        </p:txBody>
      </p:sp>
      <p:sp>
        <p:nvSpPr>
          <p:cNvPr id="61" name="TextBox 60">
            <a:extLst>
              <a:ext uri="{FF2B5EF4-FFF2-40B4-BE49-F238E27FC236}">
                <a16:creationId xmlns:a16="http://schemas.microsoft.com/office/drawing/2014/main" id="{FB5294B1-0E5F-4A99-8E0F-03B5037E3BE3}"/>
              </a:ext>
            </a:extLst>
          </p:cNvPr>
          <p:cNvSpPr txBox="1"/>
          <p:nvPr/>
        </p:nvSpPr>
        <p:spPr>
          <a:xfrm>
            <a:off x="3665649" y="3379873"/>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IOWA</a:t>
            </a:r>
          </a:p>
        </p:txBody>
      </p:sp>
      <p:sp>
        <p:nvSpPr>
          <p:cNvPr id="62" name="TextBox 61">
            <a:extLst>
              <a:ext uri="{FF2B5EF4-FFF2-40B4-BE49-F238E27FC236}">
                <a16:creationId xmlns:a16="http://schemas.microsoft.com/office/drawing/2014/main" id="{698DB610-BD94-4AE7-8FFA-DB74AE81A9A1}"/>
              </a:ext>
            </a:extLst>
          </p:cNvPr>
          <p:cNvSpPr txBox="1"/>
          <p:nvPr/>
        </p:nvSpPr>
        <p:spPr>
          <a:xfrm>
            <a:off x="3665649" y="2712603"/>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KANSAS</a:t>
            </a:r>
          </a:p>
        </p:txBody>
      </p:sp>
      <p:sp>
        <p:nvSpPr>
          <p:cNvPr id="63" name="TextBox 62">
            <a:extLst>
              <a:ext uri="{FF2B5EF4-FFF2-40B4-BE49-F238E27FC236}">
                <a16:creationId xmlns:a16="http://schemas.microsoft.com/office/drawing/2014/main" id="{A7AE4735-668D-45DF-BFB8-B9735A7B99B9}"/>
              </a:ext>
            </a:extLst>
          </p:cNvPr>
          <p:cNvSpPr txBox="1"/>
          <p:nvPr/>
        </p:nvSpPr>
        <p:spPr>
          <a:xfrm>
            <a:off x="3665649" y="1947792"/>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VIRGINIA</a:t>
            </a:r>
          </a:p>
        </p:txBody>
      </p:sp>
      <p:sp>
        <p:nvSpPr>
          <p:cNvPr id="64" name="TextBox 63">
            <a:extLst>
              <a:ext uri="{FF2B5EF4-FFF2-40B4-BE49-F238E27FC236}">
                <a16:creationId xmlns:a16="http://schemas.microsoft.com/office/drawing/2014/main" id="{A9A40354-9901-4EB4-8D84-5A0A61EFF846}"/>
              </a:ext>
            </a:extLst>
          </p:cNvPr>
          <p:cNvSpPr txBox="1"/>
          <p:nvPr/>
        </p:nvSpPr>
        <p:spPr>
          <a:xfrm>
            <a:off x="7601830" y="4201015"/>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ILLINOIS</a:t>
            </a:r>
          </a:p>
        </p:txBody>
      </p:sp>
      <p:sp>
        <p:nvSpPr>
          <p:cNvPr id="65" name="TextBox 64">
            <a:extLst>
              <a:ext uri="{FF2B5EF4-FFF2-40B4-BE49-F238E27FC236}">
                <a16:creationId xmlns:a16="http://schemas.microsoft.com/office/drawing/2014/main" id="{B16A5203-60E4-41CE-9F20-9C2E6FA5BD10}"/>
              </a:ext>
            </a:extLst>
          </p:cNvPr>
          <p:cNvSpPr txBox="1"/>
          <p:nvPr/>
        </p:nvSpPr>
        <p:spPr>
          <a:xfrm>
            <a:off x="7601830" y="6279173"/>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HOUSTON</a:t>
            </a:r>
          </a:p>
        </p:txBody>
      </p:sp>
      <p:sp>
        <p:nvSpPr>
          <p:cNvPr id="66" name="TextBox 65">
            <a:extLst>
              <a:ext uri="{FF2B5EF4-FFF2-40B4-BE49-F238E27FC236}">
                <a16:creationId xmlns:a16="http://schemas.microsoft.com/office/drawing/2014/main" id="{8A51B49F-136B-48E7-B656-279CB8906796}"/>
              </a:ext>
            </a:extLst>
          </p:cNvPr>
          <p:cNvSpPr txBox="1"/>
          <p:nvPr/>
        </p:nvSpPr>
        <p:spPr>
          <a:xfrm>
            <a:off x="7601830" y="486989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TENNESSEE</a:t>
            </a:r>
          </a:p>
        </p:txBody>
      </p:sp>
      <p:sp>
        <p:nvSpPr>
          <p:cNvPr id="67" name="TextBox 66">
            <a:extLst>
              <a:ext uri="{FF2B5EF4-FFF2-40B4-BE49-F238E27FC236}">
                <a16:creationId xmlns:a16="http://schemas.microsoft.com/office/drawing/2014/main" id="{9CE57D33-B9F1-4178-A6EB-253F9EC5C638}"/>
              </a:ext>
            </a:extLst>
          </p:cNvPr>
          <p:cNvSpPr txBox="1"/>
          <p:nvPr/>
        </p:nvSpPr>
        <p:spPr>
          <a:xfrm>
            <a:off x="7601830" y="5586648"/>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SYRACUSE</a:t>
            </a:r>
          </a:p>
        </p:txBody>
      </p:sp>
      <p:sp>
        <p:nvSpPr>
          <p:cNvPr id="68" name="TextBox 67">
            <a:extLst>
              <a:ext uri="{FF2B5EF4-FFF2-40B4-BE49-F238E27FC236}">
                <a16:creationId xmlns:a16="http://schemas.microsoft.com/office/drawing/2014/main" id="{1FDF2773-4F5F-402D-9D8C-72384D755162}"/>
              </a:ext>
            </a:extLst>
          </p:cNvPr>
          <p:cNvSpPr txBox="1"/>
          <p:nvPr/>
        </p:nvSpPr>
        <p:spPr>
          <a:xfrm>
            <a:off x="7601830" y="1270824"/>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BAYLOR</a:t>
            </a:r>
          </a:p>
        </p:txBody>
      </p:sp>
      <p:sp>
        <p:nvSpPr>
          <p:cNvPr id="69" name="TextBox 68">
            <a:extLst>
              <a:ext uri="{FF2B5EF4-FFF2-40B4-BE49-F238E27FC236}">
                <a16:creationId xmlns:a16="http://schemas.microsoft.com/office/drawing/2014/main" id="{005FA4AF-A108-4E4E-A08A-A7D94A7E7A95}"/>
              </a:ext>
            </a:extLst>
          </p:cNvPr>
          <p:cNvSpPr txBox="1"/>
          <p:nvPr/>
        </p:nvSpPr>
        <p:spPr>
          <a:xfrm>
            <a:off x="7601830" y="3384494"/>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OHIO ST</a:t>
            </a:r>
          </a:p>
        </p:txBody>
      </p:sp>
      <p:sp>
        <p:nvSpPr>
          <p:cNvPr id="70" name="TextBox 69">
            <a:extLst>
              <a:ext uri="{FF2B5EF4-FFF2-40B4-BE49-F238E27FC236}">
                <a16:creationId xmlns:a16="http://schemas.microsoft.com/office/drawing/2014/main" id="{641F6926-6E1D-4217-96EE-AB680A8042D6}"/>
              </a:ext>
            </a:extLst>
          </p:cNvPr>
          <p:cNvSpPr txBox="1"/>
          <p:nvPr/>
        </p:nvSpPr>
        <p:spPr>
          <a:xfrm>
            <a:off x="7601830" y="2708346"/>
            <a:ext cx="965200" cy="215444"/>
          </a:xfrm>
          <a:prstGeom prst="rect">
            <a:avLst/>
          </a:prstGeom>
          <a:noFill/>
        </p:spPr>
        <p:txBody>
          <a:bodyPr wrap="square" rtlCol="0">
            <a:spAutoFit/>
          </a:bodyPr>
          <a:lstStyle/>
          <a:p>
            <a:pPr algn="ctr"/>
            <a:r>
              <a:rPr lang="en-US" sz="800" b="1" dirty="0">
                <a:solidFill>
                  <a:srgbClr val="00B050"/>
                </a:solidFill>
                <a:latin typeface="Candara" panose="020E0502030303020204" pitchFamily="34" charset="0"/>
              </a:rPr>
              <a:t>ARKANSAS</a:t>
            </a:r>
          </a:p>
        </p:txBody>
      </p:sp>
      <p:sp>
        <p:nvSpPr>
          <p:cNvPr id="71" name="TextBox 70">
            <a:extLst>
              <a:ext uri="{FF2B5EF4-FFF2-40B4-BE49-F238E27FC236}">
                <a16:creationId xmlns:a16="http://schemas.microsoft.com/office/drawing/2014/main" id="{736207A4-005E-4793-B301-FB6AFFEF51F6}"/>
              </a:ext>
            </a:extLst>
          </p:cNvPr>
          <p:cNvSpPr txBox="1"/>
          <p:nvPr/>
        </p:nvSpPr>
        <p:spPr>
          <a:xfrm>
            <a:off x="7601830" y="1948579"/>
            <a:ext cx="965200" cy="215444"/>
          </a:xfrm>
          <a:prstGeom prst="rect">
            <a:avLst/>
          </a:prstGeom>
          <a:noFill/>
        </p:spPr>
        <p:txBody>
          <a:bodyPr wrap="square" rtlCol="0">
            <a:spAutoFit/>
          </a:bodyPr>
          <a:lstStyle/>
          <a:p>
            <a:pPr algn="ctr"/>
            <a:r>
              <a:rPr lang="en-US" sz="800" b="1" dirty="0">
                <a:solidFill>
                  <a:srgbClr val="C00000"/>
                </a:solidFill>
                <a:latin typeface="Candara" panose="020E0502030303020204" pitchFamily="34" charset="0"/>
              </a:rPr>
              <a:t>WINTHROP</a:t>
            </a:r>
          </a:p>
        </p:txBody>
      </p:sp>
      <p:sp>
        <p:nvSpPr>
          <p:cNvPr id="73" name="TextBox 72">
            <a:extLst>
              <a:ext uri="{FF2B5EF4-FFF2-40B4-BE49-F238E27FC236}">
                <a16:creationId xmlns:a16="http://schemas.microsoft.com/office/drawing/2014/main" id="{FB23EBBB-AB12-4ABE-BA06-DA3BF69009AB}"/>
              </a:ext>
            </a:extLst>
          </p:cNvPr>
          <p:cNvSpPr txBox="1"/>
          <p:nvPr/>
        </p:nvSpPr>
        <p:spPr>
          <a:xfrm>
            <a:off x="4403975" y="4498095"/>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MICHIGAN</a:t>
            </a:r>
          </a:p>
        </p:txBody>
      </p:sp>
      <p:sp>
        <p:nvSpPr>
          <p:cNvPr id="74" name="TextBox 73">
            <a:extLst>
              <a:ext uri="{FF2B5EF4-FFF2-40B4-BE49-F238E27FC236}">
                <a16:creationId xmlns:a16="http://schemas.microsoft.com/office/drawing/2014/main" id="{E4A3ED97-EB23-4297-BF34-99EC89B2E1AA}"/>
              </a:ext>
            </a:extLst>
          </p:cNvPr>
          <p:cNvSpPr txBox="1"/>
          <p:nvPr/>
        </p:nvSpPr>
        <p:spPr>
          <a:xfrm>
            <a:off x="4403975" y="6070226"/>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ALABAMA</a:t>
            </a:r>
          </a:p>
        </p:txBody>
      </p:sp>
      <p:sp>
        <p:nvSpPr>
          <p:cNvPr id="75" name="TextBox 74">
            <a:extLst>
              <a:ext uri="{FF2B5EF4-FFF2-40B4-BE49-F238E27FC236}">
                <a16:creationId xmlns:a16="http://schemas.microsoft.com/office/drawing/2014/main" id="{D7382901-CD30-4A65-B467-EA906587F149}"/>
              </a:ext>
            </a:extLst>
          </p:cNvPr>
          <p:cNvSpPr txBox="1"/>
          <p:nvPr/>
        </p:nvSpPr>
        <p:spPr>
          <a:xfrm>
            <a:off x="4421729" y="1605039"/>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76" name="TextBox 75">
            <a:extLst>
              <a:ext uri="{FF2B5EF4-FFF2-40B4-BE49-F238E27FC236}">
                <a16:creationId xmlns:a16="http://schemas.microsoft.com/office/drawing/2014/main" id="{985F9FC9-BA77-4A01-AF8B-F95C01B076E1}"/>
              </a:ext>
            </a:extLst>
          </p:cNvPr>
          <p:cNvSpPr txBox="1"/>
          <p:nvPr/>
        </p:nvSpPr>
        <p:spPr>
          <a:xfrm>
            <a:off x="4421729" y="3044002"/>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IOWA</a:t>
            </a:r>
          </a:p>
        </p:txBody>
      </p:sp>
      <p:sp>
        <p:nvSpPr>
          <p:cNvPr id="77" name="TextBox 76">
            <a:extLst>
              <a:ext uri="{FF2B5EF4-FFF2-40B4-BE49-F238E27FC236}">
                <a16:creationId xmlns:a16="http://schemas.microsoft.com/office/drawing/2014/main" id="{CA73323A-0C35-4180-B952-8DF378C2E9BD}"/>
              </a:ext>
            </a:extLst>
          </p:cNvPr>
          <p:cNvSpPr txBox="1"/>
          <p:nvPr/>
        </p:nvSpPr>
        <p:spPr>
          <a:xfrm>
            <a:off x="6795441" y="5916667"/>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HOUSTON</a:t>
            </a:r>
          </a:p>
        </p:txBody>
      </p:sp>
      <p:sp>
        <p:nvSpPr>
          <p:cNvPr id="78" name="TextBox 77">
            <a:extLst>
              <a:ext uri="{FF2B5EF4-FFF2-40B4-BE49-F238E27FC236}">
                <a16:creationId xmlns:a16="http://schemas.microsoft.com/office/drawing/2014/main" id="{037E68FE-C2CD-4F48-BAA3-623994725A06}"/>
              </a:ext>
            </a:extLst>
          </p:cNvPr>
          <p:cNvSpPr txBox="1"/>
          <p:nvPr/>
        </p:nvSpPr>
        <p:spPr>
          <a:xfrm>
            <a:off x="6795441" y="4507388"/>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TENNESSEE</a:t>
            </a:r>
          </a:p>
        </p:txBody>
      </p:sp>
      <p:sp>
        <p:nvSpPr>
          <p:cNvPr id="79" name="TextBox 78">
            <a:extLst>
              <a:ext uri="{FF2B5EF4-FFF2-40B4-BE49-F238E27FC236}">
                <a16:creationId xmlns:a16="http://schemas.microsoft.com/office/drawing/2014/main" id="{A20AFD59-C048-40B0-88FF-ECF8608E9FA2}"/>
              </a:ext>
            </a:extLst>
          </p:cNvPr>
          <p:cNvSpPr txBox="1"/>
          <p:nvPr/>
        </p:nvSpPr>
        <p:spPr>
          <a:xfrm>
            <a:off x="6813198" y="1600778"/>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0" name="TextBox 79">
            <a:extLst>
              <a:ext uri="{FF2B5EF4-FFF2-40B4-BE49-F238E27FC236}">
                <a16:creationId xmlns:a16="http://schemas.microsoft.com/office/drawing/2014/main" id="{262384E6-0D5A-4D02-88B7-1E90E864EC4A}"/>
              </a:ext>
            </a:extLst>
          </p:cNvPr>
          <p:cNvSpPr txBox="1"/>
          <p:nvPr/>
        </p:nvSpPr>
        <p:spPr>
          <a:xfrm>
            <a:off x="6813198" y="3039743"/>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OHIO ST</a:t>
            </a:r>
          </a:p>
        </p:txBody>
      </p:sp>
      <p:sp>
        <p:nvSpPr>
          <p:cNvPr id="81" name="TextBox 80">
            <a:extLst>
              <a:ext uri="{FF2B5EF4-FFF2-40B4-BE49-F238E27FC236}">
                <a16:creationId xmlns:a16="http://schemas.microsoft.com/office/drawing/2014/main" id="{8DFAE52A-CD23-4226-BFA8-73B777DC8401}"/>
              </a:ext>
            </a:extLst>
          </p:cNvPr>
          <p:cNvSpPr txBox="1"/>
          <p:nvPr/>
        </p:nvSpPr>
        <p:spPr>
          <a:xfrm>
            <a:off x="5058308" y="519419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MICHIGAN</a:t>
            </a:r>
          </a:p>
        </p:txBody>
      </p:sp>
      <p:sp>
        <p:nvSpPr>
          <p:cNvPr id="82" name="TextBox 81">
            <a:extLst>
              <a:ext uri="{FF2B5EF4-FFF2-40B4-BE49-F238E27FC236}">
                <a16:creationId xmlns:a16="http://schemas.microsoft.com/office/drawing/2014/main" id="{62DB8B5B-12D4-4682-9583-FB160BDFFF67}"/>
              </a:ext>
            </a:extLst>
          </p:cNvPr>
          <p:cNvSpPr txBox="1"/>
          <p:nvPr/>
        </p:nvSpPr>
        <p:spPr>
          <a:xfrm>
            <a:off x="5058308" y="229107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83" name="TextBox 82">
            <a:extLst>
              <a:ext uri="{FF2B5EF4-FFF2-40B4-BE49-F238E27FC236}">
                <a16:creationId xmlns:a16="http://schemas.microsoft.com/office/drawing/2014/main" id="{F6DB597E-5805-403A-BE46-D954AFB00CE7}"/>
              </a:ext>
            </a:extLst>
          </p:cNvPr>
          <p:cNvSpPr txBox="1"/>
          <p:nvPr/>
        </p:nvSpPr>
        <p:spPr>
          <a:xfrm>
            <a:off x="6184361" y="5225689"/>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HOUSTON</a:t>
            </a:r>
          </a:p>
        </p:txBody>
      </p:sp>
      <p:sp>
        <p:nvSpPr>
          <p:cNvPr id="84" name="TextBox 83">
            <a:extLst>
              <a:ext uri="{FF2B5EF4-FFF2-40B4-BE49-F238E27FC236}">
                <a16:creationId xmlns:a16="http://schemas.microsoft.com/office/drawing/2014/main" id="{831E6070-165A-43A8-9C21-B7524B88D6F3}"/>
              </a:ext>
            </a:extLst>
          </p:cNvPr>
          <p:cNvSpPr txBox="1"/>
          <p:nvPr/>
        </p:nvSpPr>
        <p:spPr>
          <a:xfrm>
            <a:off x="6202118" y="228584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5" name="TextBox 84">
            <a:extLst>
              <a:ext uri="{FF2B5EF4-FFF2-40B4-BE49-F238E27FC236}">
                <a16:creationId xmlns:a16="http://schemas.microsoft.com/office/drawing/2014/main" id="{C6267C02-5D9B-4A32-A451-ECDB3B9EC133}"/>
              </a:ext>
            </a:extLst>
          </p:cNvPr>
          <p:cNvSpPr txBox="1"/>
          <p:nvPr/>
        </p:nvSpPr>
        <p:spPr>
          <a:xfrm>
            <a:off x="6644495" y="4027745"/>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BAYLOR</a:t>
            </a:r>
          </a:p>
        </p:txBody>
      </p:sp>
      <p:sp>
        <p:nvSpPr>
          <p:cNvPr id="86" name="TextBox 85">
            <a:extLst>
              <a:ext uri="{FF2B5EF4-FFF2-40B4-BE49-F238E27FC236}">
                <a16:creationId xmlns:a16="http://schemas.microsoft.com/office/drawing/2014/main" id="{2C816A6D-3ACC-4B6E-8B54-1039B0B4FA88}"/>
              </a:ext>
            </a:extLst>
          </p:cNvPr>
          <p:cNvSpPr txBox="1"/>
          <p:nvPr/>
        </p:nvSpPr>
        <p:spPr>
          <a:xfrm>
            <a:off x="4564286" y="4042324"/>
            <a:ext cx="965200" cy="215444"/>
          </a:xfrm>
          <a:prstGeom prst="rect">
            <a:avLst/>
          </a:prstGeom>
          <a:noFill/>
        </p:spPr>
        <p:txBody>
          <a:bodyPr wrap="square" rtlCol="0">
            <a:spAutoFit/>
          </a:bodyPr>
          <a:lstStyle/>
          <a:p>
            <a:pPr algn="ctr"/>
            <a:r>
              <a:rPr lang="en-US" sz="800" b="1" dirty="0">
                <a:solidFill>
                  <a:srgbClr val="4C4E4D"/>
                </a:solidFill>
                <a:latin typeface="Candara" panose="020E0502030303020204" pitchFamily="34" charset="0"/>
              </a:rPr>
              <a:t>GONZAGA</a:t>
            </a:r>
          </a:p>
        </p:txBody>
      </p:sp>
      <p:sp>
        <p:nvSpPr>
          <p:cNvPr id="87" name="TextBox 86">
            <a:extLst>
              <a:ext uri="{FF2B5EF4-FFF2-40B4-BE49-F238E27FC236}">
                <a16:creationId xmlns:a16="http://schemas.microsoft.com/office/drawing/2014/main" id="{2DEC7E7B-BA66-4BC9-92CE-2E8A8B431EB9}"/>
              </a:ext>
            </a:extLst>
          </p:cNvPr>
          <p:cNvSpPr txBox="1"/>
          <p:nvPr/>
        </p:nvSpPr>
        <p:spPr>
          <a:xfrm>
            <a:off x="5651836" y="4015690"/>
            <a:ext cx="965200" cy="276999"/>
          </a:xfrm>
          <a:prstGeom prst="rect">
            <a:avLst/>
          </a:prstGeom>
          <a:noFill/>
        </p:spPr>
        <p:txBody>
          <a:bodyPr wrap="square" rtlCol="0">
            <a:spAutoFit/>
          </a:bodyPr>
          <a:lstStyle/>
          <a:p>
            <a:pPr algn="ctr"/>
            <a:r>
              <a:rPr lang="en-US" sz="1200" b="1" dirty="0">
                <a:solidFill>
                  <a:srgbClr val="005EB8"/>
                </a:solidFill>
                <a:latin typeface="Candara" panose="020E0502030303020204" pitchFamily="34" charset="0"/>
              </a:rPr>
              <a:t>BAYLOR</a:t>
            </a:r>
          </a:p>
        </p:txBody>
      </p:sp>
      <p:sp>
        <p:nvSpPr>
          <p:cNvPr id="5" name="Rectangle 4">
            <a:extLst>
              <a:ext uri="{FF2B5EF4-FFF2-40B4-BE49-F238E27FC236}">
                <a16:creationId xmlns:a16="http://schemas.microsoft.com/office/drawing/2014/main" id="{1949909E-DC64-4809-8B9F-D8D26C1107E0}"/>
              </a:ext>
            </a:extLst>
          </p:cNvPr>
          <p:cNvSpPr/>
          <p:nvPr/>
        </p:nvSpPr>
        <p:spPr>
          <a:xfrm>
            <a:off x="4722920" y="6326652"/>
            <a:ext cx="2878910" cy="439673"/>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CA6D4C67-919E-47B6-9EDA-9B46D178C1B1}"/>
              </a:ext>
            </a:extLst>
          </p:cNvPr>
          <p:cNvSpPr txBox="1"/>
          <p:nvPr/>
        </p:nvSpPr>
        <p:spPr>
          <a:xfrm>
            <a:off x="4830867" y="6381045"/>
            <a:ext cx="2678892" cy="338554"/>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Model: Random Forest 1</a:t>
            </a:r>
            <a:endParaRPr lang="en-US" sz="1600" b="1" dirty="0">
              <a:solidFill>
                <a:schemeClr val="bg1"/>
              </a:solidFill>
            </a:endParaRPr>
          </a:p>
        </p:txBody>
      </p:sp>
      <p:sp>
        <p:nvSpPr>
          <p:cNvPr id="89" name="Title 1">
            <a:extLst>
              <a:ext uri="{FF2B5EF4-FFF2-40B4-BE49-F238E27FC236}">
                <a16:creationId xmlns:a16="http://schemas.microsoft.com/office/drawing/2014/main" id="{086728FC-27C5-4655-AED0-CAE28D3C200B}"/>
              </a:ext>
            </a:extLst>
          </p:cNvPr>
          <p:cNvSpPr txBox="1">
            <a:spLocks/>
          </p:cNvSpPr>
          <p:nvPr/>
        </p:nvSpPr>
        <p:spPr>
          <a:xfrm>
            <a:off x="-628104" y="-381978"/>
            <a:ext cx="10515600" cy="11211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90" name="Picture 89">
            <a:extLst>
              <a:ext uri="{FF2B5EF4-FFF2-40B4-BE49-F238E27FC236}">
                <a16:creationId xmlns:a16="http://schemas.microsoft.com/office/drawing/2014/main" id="{C03F8CD5-BFAF-4933-AC7F-66153819BA3B}"/>
              </a:ext>
            </a:extLst>
          </p:cNvPr>
          <p:cNvPicPr>
            <a:picLocks noChangeAspect="1"/>
          </p:cNvPicPr>
          <p:nvPr/>
        </p:nvPicPr>
        <p:blipFill>
          <a:blip r:embed="rId3"/>
          <a:stretch>
            <a:fillRect/>
          </a:stretch>
        </p:blipFill>
        <p:spPr>
          <a:xfrm>
            <a:off x="874323" y="936321"/>
            <a:ext cx="10443353" cy="42676"/>
          </a:xfrm>
          <a:prstGeom prst="rect">
            <a:avLst/>
          </a:prstGeom>
        </p:spPr>
      </p:pic>
    </p:spTree>
    <p:extLst>
      <p:ext uri="{BB962C8B-B14F-4D97-AF65-F5344CB8AC3E}">
        <p14:creationId xmlns:p14="http://schemas.microsoft.com/office/powerpoint/2010/main" val="36347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Men's NCAA Basketball (IST718)</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F559594-5C21-48DF-8FDC-6C58873C7F6A}"/>
              </a:ext>
            </a:extLst>
          </p:cNvPr>
          <p:cNvSpPr txBox="1"/>
          <p:nvPr/>
        </p:nvSpPr>
        <p:spPr>
          <a:xfrm>
            <a:off x="1029194" y="1866842"/>
            <a:ext cx="10133610" cy="2862322"/>
          </a:xfrm>
          <a:prstGeom prst="rect">
            <a:avLst/>
          </a:prstGeom>
          <a:noFill/>
        </p:spPr>
        <p:txBody>
          <a:bodyPr wrap="square">
            <a:spAutoFit/>
          </a:bodyPr>
          <a:lstStyle/>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was the most challenging course I have taken within the data science curriculum. It requires more than 100 percent of your time and attention. </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This course is compilation of all the statical analysis courses taken, not to mention the advanced machine learning algorithms and scripting. (Prophet, ARAMA, Tensorflow, Neural Networks)</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homework assignments were challenging one felt they were on-the-job research for data to depict an accurate prediction and report.</a:t>
            </a:r>
          </a:p>
          <a:p>
            <a:pPr marL="0" marR="0">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This course provides me the best insight on what a data scientist and analysis is required to perform at an organization.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702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3210001"/>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3428999"/>
            <a:ext cx="10515600" cy="2747963"/>
          </a:xfrm>
        </p:spPr>
        <p:txBody>
          <a:bodyPr>
            <a:normAutofit fontScale="92500"/>
          </a:bodyPr>
          <a:lstStyle/>
          <a:p>
            <a:pPr marL="0" indent="0">
              <a:buNone/>
            </a:pPr>
            <a:r>
              <a:rPr lang="en-US" sz="2200" dirty="0"/>
              <a:t>INTRODUCTION: </a:t>
            </a:r>
            <a:r>
              <a:rPr lang="en-US" sz="2200" dirty="0">
                <a:latin typeface="Times New Roman" panose="02020603050405020304" pitchFamily="18" charset="0"/>
                <a:cs typeface="Times New Roman" panose="02020603050405020304" pitchFamily="18" charset="0"/>
              </a:rPr>
              <a:t>The project was to developed an Adobe poster of a real-world problem, the chosen visualized was the increase in obesity in America based on age, gender, race, and education. The data set for this project came from the Behavioral Risk Factor Surveillance System (BRFSS) Prevalence Data (2011 to present) published Centers for Disease Control and Prevention.</a:t>
            </a:r>
          </a:p>
          <a:p>
            <a:pPr marL="0" indent="0">
              <a:buNone/>
            </a:pPr>
            <a:r>
              <a:rPr lang="en-US" sz="2200" dirty="0">
                <a:latin typeface="Times New Roman" panose="02020603050405020304" pitchFamily="18" charset="0"/>
                <a:cs typeface="Times New Roman" panose="02020603050405020304" pitchFamily="18" charset="0"/>
              </a:rPr>
              <a:t>Since the national adult obesity rate has increased by 26 percent since 2008 and is a major health issue resulting in numerous diseases, specifically increased risk of certain types of cancer, coronary artery disease, type 2 diabetes, stroke, as well as significant increases in early mortality and economic cost. The project questions as shown below was used to analyze the data to understand the effect of obesity in our society</a:t>
            </a:r>
          </a:p>
        </p:txBody>
      </p:sp>
      <p:pic>
        <p:nvPicPr>
          <p:cNvPr id="5" name="Picture 4">
            <a:extLst>
              <a:ext uri="{FF2B5EF4-FFF2-40B4-BE49-F238E27FC236}">
                <a16:creationId xmlns:a16="http://schemas.microsoft.com/office/drawing/2014/main" id="{BEE78462-F4B0-489D-9C31-B327D0446EF2}"/>
              </a:ext>
            </a:extLst>
          </p:cNvPr>
          <p:cNvPicPr>
            <a:picLocks noChangeAspect="1"/>
          </p:cNvPicPr>
          <p:nvPr/>
        </p:nvPicPr>
        <p:blipFill>
          <a:blip r:embed="rId3"/>
          <a:stretch>
            <a:fillRect/>
          </a:stretch>
        </p:blipFill>
        <p:spPr>
          <a:xfrm>
            <a:off x="1235226" y="1180981"/>
            <a:ext cx="3835538" cy="1852698"/>
          </a:xfrm>
          <a:prstGeom prst="rect">
            <a:avLst/>
          </a:prstGeom>
        </p:spPr>
      </p:pic>
      <p:pic>
        <p:nvPicPr>
          <p:cNvPr id="3" name="Picture 2">
            <a:extLst>
              <a:ext uri="{FF2B5EF4-FFF2-40B4-BE49-F238E27FC236}">
                <a16:creationId xmlns:a16="http://schemas.microsoft.com/office/drawing/2014/main" id="{A18E6E3B-25DE-4A1F-A844-D8F56BE56C40}"/>
              </a:ext>
            </a:extLst>
          </p:cNvPr>
          <p:cNvPicPr>
            <a:picLocks noChangeAspect="1"/>
          </p:cNvPicPr>
          <p:nvPr/>
        </p:nvPicPr>
        <p:blipFill>
          <a:blip r:embed="rId4"/>
          <a:stretch>
            <a:fillRect/>
          </a:stretch>
        </p:blipFill>
        <p:spPr>
          <a:xfrm>
            <a:off x="5511772" y="1180981"/>
            <a:ext cx="2162175" cy="1810022"/>
          </a:xfrm>
          <a:prstGeom prst="rect">
            <a:avLst/>
          </a:prstGeom>
        </p:spPr>
      </p:pic>
    </p:spTree>
    <p:extLst>
      <p:ext uri="{BB962C8B-B14F-4D97-AF65-F5344CB8AC3E}">
        <p14:creationId xmlns:p14="http://schemas.microsoft.com/office/powerpoint/2010/main" val="242911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02076" y="1264798"/>
            <a:ext cx="10515600" cy="4567780"/>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METHODOLOGY: </a:t>
            </a:r>
            <a:r>
              <a:rPr lang="en-US" sz="1800" dirty="0">
                <a:latin typeface="Times New Roman" panose="02020603050405020304" pitchFamily="18" charset="0"/>
                <a:cs typeface="Times New Roman" panose="02020603050405020304" pitchFamily="18" charset="0"/>
              </a:rPr>
              <a:t>Using various R studio libraries:</a:t>
            </a:r>
          </a:p>
          <a:p>
            <a:pPr lvl="1"/>
            <a:r>
              <a:rPr lang="en-US" sz="1200" dirty="0">
                <a:latin typeface="Times New Roman" panose="02020603050405020304" pitchFamily="18" charset="0"/>
                <a:cs typeface="Times New Roman" panose="02020603050405020304" pitchFamily="18" charset="0"/>
              </a:rPr>
              <a:t>library (lubridate) # work with dates</a:t>
            </a:r>
          </a:p>
          <a:p>
            <a:pPr lvl="1"/>
            <a:r>
              <a:rPr lang="en-US" sz="1200" dirty="0">
                <a:latin typeface="Times New Roman" panose="02020603050405020304" pitchFamily="18" charset="0"/>
                <a:cs typeface="Times New Roman" panose="02020603050405020304" pitchFamily="18" charset="0"/>
              </a:rPr>
              <a:t>library(dplyr)     # data manipulation (filter, summarize, mutate)</a:t>
            </a:r>
          </a:p>
          <a:p>
            <a:pPr lvl="1"/>
            <a:r>
              <a:rPr lang="en-US" sz="1200" dirty="0">
                <a:latin typeface="Times New Roman" panose="02020603050405020304" pitchFamily="18" charset="0"/>
                <a:cs typeface="Times New Roman" panose="02020603050405020304" pitchFamily="18" charset="0"/>
              </a:rPr>
              <a:t>library(ggplot2)   # graphics</a:t>
            </a:r>
          </a:p>
          <a:p>
            <a:pPr lvl="1"/>
            <a:r>
              <a:rPr lang="en-US" sz="1200" dirty="0">
                <a:latin typeface="Times New Roman" panose="02020603050405020304" pitchFamily="18" charset="0"/>
                <a:cs typeface="Times New Roman" panose="02020603050405020304" pitchFamily="18" charset="0"/>
              </a:rPr>
              <a:t>library(gridExtra) # tile several plots next to each other</a:t>
            </a:r>
          </a:p>
        </p:txBody>
      </p:sp>
      <p:sp>
        <p:nvSpPr>
          <p:cNvPr id="7" name="TextBox 6">
            <a:extLst>
              <a:ext uri="{FF2B5EF4-FFF2-40B4-BE49-F238E27FC236}">
                <a16:creationId xmlns:a16="http://schemas.microsoft.com/office/drawing/2014/main" id="{2FFAD8AC-2E44-4492-9240-533A455C6F91}"/>
              </a:ext>
            </a:extLst>
          </p:cNvPr>
          <p:cNvSpPr txBox="1"/>
          <p:nvPr/>
        </p:nvSpPr>
        <p:spPr>
          <a:xfrm>
            <a:off x="893124" y="4943380"/>
            <a:ext cx="10405752" cy="1384995"/>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 Plot Education Groups</a:t>
            </a:r>
          </a:p>
          <a:p>
            <a:r>
              <a:rPr lang="en-US" sz="1400" dirty="0">
                <a:latin typeface="Times New Roman" panose="02020603050405020304" pitchFamily="18" charset="0"/>
                <a:cs typeface="Times New Roman" panose="02020603050405020304" pitchFamily="18" charset="0"/>
              </a:rPr>
              <a:t>par(oma=c(3,3,0,1))</a:t>
            </a:r>
          </a:p>
          <a:p>
            <a:r>
              <a:rPr lang="en-US" sz="1400" dirty="0">
                <a:latin typeface="Times New Roman" panose="02020603050405020304" pitchFamily="18" charset="0"/>
                <a:cs typeface="Times New Roman" panose="02020603050405020304" pitchFamily="18" charset="0"/>
              </a:rPr>
              <a:t>edbmi&lt;- tapply(dfeducation$Data_value, list(dfeducation$Response,dfeducation$Break_Out), mean,na.rm=TRUE)</a:t>
            </a:r>
          </a:p>
          <a:p>
            <a:r>
              <a:rPr lang="en-US" sz="1400" dirty="0">
                <a:latin typeface="Times New Roman" panose="02020603050405020304" pitchFamily="18" charset="0"/>
                <a:cs typeface="Times New Roman" panose="02020603050405020304" pitchFamily="18" charset="0"/>
              </a:rPr>
              <a:t>barplot(edbmi,beside = TRUE, las=2,main="BMI by Education", ylab=" ",  col = rainbow(4))</a:t>
            </a:r>
          </a:p>
          <a:p>
            <a:r>
              <a:rPr lang="en-US" sz="1400" dirty="0">
                <a:latin typeface="Times New Roman" panose="02020603050405020304" pitchFamily="18" charset="0"/>
                <a:cs typeface="Times New Roman" panose="02020603050405020304" pitchFamily="18" charset="0"/>
              </a:rPr>
              <a:t>legend("topright", title="BMI Range",</a:t>
            </a:r>
          </a:p>
          <a:p>
            <a:r>
              <a:rPr lang="en-US" sz="1400" dirty="0">
                <a:latin typeface="Times New Roman" panose="02020603050405020304" pitchFamily="18" charset="0"/>
                <a:cs typeface="Times New Roman" panose="02020603050405020304" pitchFamily="18" charset="0"/>
              </a:rPr>
              <a:t>       c("Normal", "Obese", "Overweight", "Underweight"), inset=.06, col = rainbow(4),fill=rainbow(4),ncol=2, cex=0.8, pch=19)</a:t>
            </a:r>
          </a:p>
        </p:txBody>
      </p:sp>
      <p:sp>
        <p:nvSpPr>
          <p:cNvPr id="8" name="TextBox 7">
            <a:extLst>
              <a:ext uri="{FF2B5EF4-FFF2-40B4-BE49-F238E27FC236}">
                <a16:creationId xmlns:a16="http://schemas.microsoft.com/office/drawing/2014/main" id="{DFC0AE5D-9C0A-48C1-BC5B-2AE371D14974}"/>
              </a:ext>
            </a:extLst>
          </p:cNvPr>
          <p:cNvSpPr txBox="1"/>
          <p:nvPr/>
        </p:nvSpPr>
        <p:spPr>
          <a:xfrm>
            <a:off x="5609112" y="3114244"/>
            <a:ext cx="6097978" cy="1923412"/>
          </a:xfrm>
          <a:prstGeom prst="rect">
            <a:avLst/>
          </a:prstGeom>
          <a:noFill/>
        </p:spPr>
        <p:txBody>
          <a:bodyPr wrap="square">
            <a:spAutoFit/>
          </a:bodyPr>
          <a:lstStyle/>
          <a:p>
            <a:pPr marR="0" lvl="0">
              <a:lnSpc>
                <a:spcPct val="107000"/>
              </a:lnSpc>
              <a:spcBef>
                <a:spcPts val="0"/>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Project Questions:</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What is the BMI between being obese and being overweight by adults/male &amp; female?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18.5 to &lt;25, it falls within the normal.</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25.0 to &lt;30, it falls within the overweight range.</a:t>
            </a:r>
          </a:p>
          <a:p>
            <a:pPr marL="342900" marR="0" lvl="0" indent="-342900">
              <a:lnSpc>
                <a:spcPct val="107000"/>
              </a:lnSpc>
              <a:spcBef>
                <a:spcPts val="0"/>
              </a:spcBef>
              <a:spcAft>
                <a:spcPts val="0"/>
              </a:spcAft>
              <a:buFont typeface="Wingdings" panose="05000000000000000000" pitchFamily="2" charset="2"/>
              <a:buChar cha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BMI is 30.0 or higher, it falls within the obese range.</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Who is affected?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The States with highest rate of obesity between, groups (Gender, Race)?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What is the rate of increase in child obesity and by age group and state?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7650F0E-93E1-42B2-BFC1-EF878CFCACA2}"/>
              </a:ext>
            </a:extLst>
          </p:cNvPr>
          <p:cNvSpPr txBox="1"/>
          <p:nvPr/>
        </p:nvSpPr>
        <p:spPr>
          <a:xfrm>
            <a:off x="893124" y="3294137"/>
            <a:ext cx="4486398" cy="492443"/>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dfage &lt;- dfBMI[dfBMI$Break_Out_Category=="Age Group", ]</a:t>
            </a:r>
          </a:p>
          <a:p>
            <a:r>
              <a:rPr lang="en-US" sz="1200" dirty="0">
                <a:latin typeface="Times New Roman" panose="02020603050405020304" pitchFamily="18" charset="0"/>
                <a:cs typeface="Times New Roman" panose="02020603050405020304" pitchFamily="18" charset="0"/>
              </a:rPr>
              <a:t>dfrace &lt;- dfBMI[</a:t>
            </a:r>
            <a:r>
              <a:rPr lang="en-US" sz="1400" dirty="0">
                <a:latin typeface="Times New Roman" panose="02020603050405020304" pitchFamily="18" charset="0"/>
                <a:cs typeface="Times New Roman" panose="02020603050405020304" pitchFamily="18" charset="0"/>
              </a:rPr>
              <a:t>dfBMI</a:t>
            </a:r>
            <a:r>
              <a:rPr lang="en-US" sz="1200" dirty="0">
                <a:latin typeface="Times New Roman" panose="02020603050405020304" pitchFamily="18" charset="0"/>
                <a:cs typeface="Times New Roman" panose="02020603050405020304" pitchFamily="18" charset="0"/>
              </a:rPr>
              <a:t>$Break_Out_Category=="Race/Ethnicity", ]</a:t>
            </a:r>
          </a:p>
        </p:txBody>
      </p:sp>
      <p:sp>
        <p:nvSpPr>
          <p:cNvPr id="12" name="TextBox 11">
            <a:extLst>
              <a:ext uri="{FF2B5EF4-FFF2-40B4-BE49-F238E27FC236}">
                <a16:creationId xmlns:a16="http://schemas.microsoft.com/office/drawing/2014/main" id="{D7D230E7-E1EF-472C-B1D6-E9F5CF2E7C9B}"/>
              </a:ext>
            </a:extLst>
          </p:cNvPr>
          <p:cNvSpPr txBox="1"/>
          <p:nvPr/>
        </p:nvSpPr>
        <p:spPr>
          <a:xfrm>
            <a:off x="893124" y="2744912"/>
            <a:ext cx="9129650" cy="369332"/>
          </a:xfrm>
          <a:prstGeom prst="rect">
            <a:avLst/>
          </a:prstGeom>
          <a:noFill/>
        </p:spPr>
        <p:txBody>
          <a:bodyPr wrap="square">
            <a:spAutoFit/>
          </a:bodyPr>
          <a:lstStyle/>
          <a:p>
            <a:r>
              <a:rPr lang="en-US" dirty="0"/>
              <a:t>Create multiple dataframes from the original dataset to develop plots to answer the questions</a:t>
            </a:r>
          </a:p>
        </p:txBody>
      </p:sp>
    </p:spTree>
    <p:extLst>
      <p:ext uri="{BB962C8B-B14F-4D97-AF65-F5344CB8AC3E}">
        <p14:creationId xmlns:p14="http://schemas.microsoft.com/office/powerpoint/2010/main" val="14875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326215"/>
            <a:ext cx="10515600" cy="1084296"/>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F180B5B-0290-4D25-A146-4064C69D2379}"/>
              </a:ext>
            </a:extLst>
          </p:cNvPr>
          <p:cNvSpPr>
            <a:spLocks noGrp="1"/>
          </p:cNvSpPr>
          <p:nvPr>
            <p:ph idx="1"/>
          </p:nvPr>
        </p:nvSpPr>
        <p:spPr>
          <a:xfrm>
            <a:off x="838200" y="1543523"/>
            <a:ext cx="10515600"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School of Information Studies at Syracuse University Master of Science in Applied Data Science is an interdisciplinary program it provided students with the skills and ability to extract data from multiple domains, conduct assessments, and develop insight using various tools and techniques such as SQL Server Management Studio, Microsoft Access, and Excel, Abode Illustrator, Tableau, Weka, Python, and R Studio. Upon successful completion of this program, all students ought to be able to apply the learning objectives to real-world situations</a:t>
            </a:r>
          </a:p>
        </p:txBody>
      </p:sp>
      <p:pic>
        <p:nvPicPr>
          <p:cNvPr id="4" name="Picture 3">
            <a:extLst>
              <a:ext uri="{FF2B5EF4-FFF2-40B4-BE49-F238E27FC236}">
                <a16:creationId xmlns:a16="http://schemas.microsoft.com/office/drawing/2014/main" id="{01A19E05-2E47-4CC4-92E9-21A2452BDB42}"/>
              </a:ext>
            </a:extLst>
          </p:cNvPr>
          <p:cNvPicPr>
            <a:picLocks noChangeAspect="1"/>
          </p:cNvPicPr>
          <p:nvPr/>
        </p:nvPicPr>
        <p:blipFill>
          <a:blip r:embed="rId2"/>
          <a:stretch>
            <a:fillRect/>
          </a:stretch>
        </p:blipFill>
        <p:spPr>
          <a:xfrm>
            <a:off x="910447" y="1226437"/>
            <a:ext cx="10443353" cy="42676"/>
          </a:xfrm>
          <a:prstGeom prst="rect">
            <a:avLst/>
          </a:prstGeom>
        </p:spPr>
      </p:pic>
    </p:spTree>
    <p:extLst>
      <p:ext uri="{BB962C8B-B14F-4D97-AF65-F5344CB8AC3E}">
        <p14:creationId xmlns:p14="http://schemas.microsoft.com/office/powerpoint/2010/main" val="349723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pic>
        <p:nvPicPr>
          <p:cNvPr id="3" name="Content Placeholder 2">
            <a:extLst>
              <a:ext uri="{FF2B5EF4-FFF2-40B4-BE49-F238E27FC236}">
                <a16:creationId xmlns:a16="http://schemas.microsoft.com/office/drawing/2014/main" id="{AD08CF35-B6FF-4BDF-B4DF-DA41370B6050}"/>
              </a:ext>
            </a:extLst>
          </p:cNvPr>
          <p:cNvPicPr>
            <a:picLocks noGrp="1" noChangeAspect="1"/>
          </p:cNvPicPr>
          <p:nvPr>
            <p:ph idx="1"/>
          </p:nvPr>
        </p:nvPicPr>
        <p:blipFill>
          <a:blip r:embed="rId3"/>
          <a:stretch>
            <a:fillRect/>
          </a:stretch>
        </p:blipFill>
        <p:spPr>
          <a:xfrm>
            <a:off x="950530" y="1447503"/>
            <a:ext cx="4904005" cy="2780017"/>
          </a:xfrm>
          <a:prstGeom prst="rect">
            <a:avLst/>
          </a:prstGeom>
        </p:spPr>
      </p:pic>
      <p:pic>
        <p:nvPicPr>
          <p:cNvPr id="7" name="Picture 6">
            <a:extLst>
              <a:ext uri="{FF2B5EF4-FFF2-40B4-BE49-F238E27FC236}">
                <a16:creationId xmlns:a16="http://schemas.microsoft.com/office/drawing/2014/main" id="{AB1578F4-9E21-47E9-8226-819483FD9AD2}"/>
              </a:ext>
            </a:extLst>
          </p:cNvPr>
          <p:cNvPicPr/>
          <p:nvPr/>
        </p:nvPicPr>
        <p:blipFill>
          <a:blip r:embed="rId4"/>
          <a:stretch>
            <a:fillRect/>
          </a:stretch>
        </p:blipFill>
        <p:spPr>
          <a:xfrm>
            <a:off x="6059876" y="3018621"/>
            <a:ext cx="5943600" cy="3267075"/>
          </a:xfrm>
          <a:prstGeom prst="rect">
            <a:avLst/>
          </a:prstGeom>
          <a:ln>
            <a:solidFill>
              <a:schemeClr val="accent1"/>
            </a:solidFill>
          </a:ln>
        </p:spPr>
      </p:pic>
      <p:sp>
        <p:nvSpPr>
          <p:cNvPr id="8" name="TextBox 7">
            <a:extLst>
              <a:ext uri="{FF2B5EF4-FFF2-40B4-BE49-F238E27FC236}">
                <a16:creationId xmlns:a16="http://schemas.microsoft.com/office/drawing/2014/main" id="{A1A0D79B-60F4-4961-AE33-E71567187122}"/>
              </a:ext>
            </a:extLst>
          </p:cNvPr>
          <p:cNvSpPr txBox="1"/>
          <p:nvPr/>
        </p:nvSpPr>
        <p:spPr>
          <a:xfrm>
            <a:off x="6207826" y="2191180"/>
            <a:ext cx="6097978" cy="646331"/>
          </a:xfrm>
          <a:prstGeom prst="rect">
            <a:avLst/>
          </a:prstGeom>
          <a:noFill/>
        </p:spPr>
        <p:txBody>
          <a:bodyPr wrap="square">
            <a:spAutoFit/>
          </a:bodyPr>
          <a:lstStyle/>
          <a:p>
            <a:r>
              <a:rPr lang="en-US" dirty="0"/>
              <a:t>What is the BMI between being obese and being overweight by adults/male &amp; female</a:t>
            </a:r>
          </a:p>
        </p:txBody>
      </p:sp>
      <p:sp>
        <p:nvSpPr>
          <p:cNvPr id="10" name="TextBox 9">
            <a:extLst>
              <a:ext uri="{FF2B5EF4-FFF2-40B4-BE49-F238E27FC236}">
                <a16:creationId xmlns:a16="http://schemas.microsoft.com/office/drawing/2014/main" id="{C16729E8-0E5F-4A09-BDD6-BD1C931BF1CC}"/>
              </a:ext>
            </a:extLst>
          </p:cNvPr>
          <p:cNvSpPr txBox="1"/>
          <p:nvPr/>
        </p:nvSpPr>
        <p:spPr>
          <a:xfrm>
            <a:off x="1520042" y="4397143"/>
            <a:ext cx="6151418" cy="369332"/>
          </a:xfrm>
          <a:prstGeom prst="rect">
            <a:avLst/>
          </a:prstGeom>
          <a:noFill/>
        </p:spPr>
        <p:txBody>
          <a:bodyPr wrap="square">
            <a:spAutoFit/>
          </a:bodyPr>
          <a:lstStyle/>
          <a:p>
            <a:r>
              <a:rPr lang="en-US" dirty="0"/>
              <a:t>Obesity Yearly Increase</a:t>
            </a:r>
          </a:p>
        </p:txBody>
      </p:sp>
    </p:spTree>
    <p:extLst>
      <p:ext uri="{BB962C8B-B14F-4D97-AF65-F5344CB8AC3E}">
        <p14:creationId xmlns:p14="http://schemas.microsoft.com/office/powerpoint/2010/main" val="37584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fontScale="90000"/>
          </a:bodyPr>
          <a:lstStyle/>
          <a:p>
            <a:r>
              <a:rPr lang="en-US" sz="4000" b="1" dirty="0">
                <a:latin typeface="Times New Roman" panose="02020603050405020304" pitchFamily="18" charset="0"/>
                <a:cs typeface="Times New Roman" panose="02020603050405020304" pitchFamily="18" charset="0"/>
              </a:rPr>
              <a:t>Rise of Obesity/Overweight in the US (IST719)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284540"/>
            <a:ext cx="10515600" cy="4351338"/>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RESULT:</a:t>
            </a:r>
          </a:p>
        </p:txBody>
      </p:sp>
      <p:pic>
        <p:nvPicPr>
          <p:cNvPr id="3" name="Picture 2">
            <a:extLst>
              <a:ext uri="{FF2B5EF4-FFF2-40B4-BE49-F238E27FC236}">
                <a16:creationId xmlns:a16="http://schemas.microsoft.com/office/drawing/2014/main" id="{D6691CC7-FC72-48DE-B870-92ABBE2EB532}"/>
              </a:ext>
            </a:extLst>
          </p:cNvPr>
          <p:cNvPicPr>
            <a:picLocks noChangeAspect="1"/>
          </p:cNvPicPr>
          <p:nvPr/>
        </p:nvPicPr>
        <p:blipFill>
          <a:blip r:embed="rId3"/>
          <a:stretch>
            <a:fillRect/>
          </a:stretch>
        </p:blipFill>
        <p:spPr>
          <a:xfrm>
            <a:off x="6187044" y="2146494"/>
            <a:ext cx="5292021" cy="3871296"/>
          </a:xfrm>
          <a:prstGeom prst="rect">
            <a:avLst/>
          </a:prstGeom>
        </p:spPr>
      </p:pic>
      <p:sp>
        <p:nvSpPr>
          <p:cNvPr id="7" name="TextBox 6">
            <a:extLst>
              <a:ext uri="{FF2B5EF4-FFF2-40B4-BE49-F238E27FC236}">
                <a16:creationId xmlns:a16="http://schemas.microsoft.com/office/drawing/2014/main" id="{D0BB2518-013A-4565-A0D3-E79C0028F9FC}"/>
              </a:ext>
            </a:extLst>
          </p:cNvPr>
          <p:cNvSpPr txBox="1"/>
          <p:nvPr/>
        </p:nvSpPr>
        <p:spPr>
          <a:xfrm>
            <a:off x="6350330" y="1674292"/>
            <a:ext cx="6097978"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What groups have the highest obesity by education </a:t>
            </a:r>
            <a:endParaRPr lang="en-US" dirty="0"/>
          </a:p>
        </p:txBody>
      </p:sp>
      <p:pic>
        <p:nvPicPr>
          <p:cNvPr id="8" name="Picture 7">
            <a:extLst>
              <a:ext uri="{FF2B5EF4-FFF2-40B4-BE49-F238E27FC236}">
                <a16:creationId xmlns:a16="http://schemas.microsoft.com/office/drawing/2014/main" id="{ED8BAF7F-4D47-42A9-AD49-912FBABD0C7E}"/>
              </a:ext>
            </a:extLst>
          </p:cNvPr>
          <p:cNvPicPr>
            <a:picLocks noChangeAspect="1"/>
          </p:cNvPicPr>
          <p:nvPr/>
        </p:nvPicPr>
        <p:blipFill>
          <a:blip r:embed="rId4"/>
          <a:stretch>
            <a:fillRect/>
          </a:stretch>
        </p:blipFill>
        <p:spPr>
          <a:xfrm>
            <a:off x="916730" y="2343253"/>
            <a:ext cx="4682134" cy="2932430"/>
          </a:xfrm>
          <a:prstGeom prst="rect">
            <a:avLst/>
          </a:prstGeom>
        </p:spPr>
      </p:pic>
      <p:sp>
        <p:nvSpPr>
          <p:cNvPr id="10" name="TextBox 9">
            <a:extLst>
              <a:ext uri="{FF2B5EF4-FFF2-40B4-BE49-F238E27FC236}">
                <a16:creationId xmlns:a16="http://schemas.microsoft.com/office/drawing/2014/main" id="{85784945-F578-4941-A5E9-09DE4D931FDF}"/>
              </a:ext>
            </a:extLst>
          </p:cNvPr>
          <p:cNvSpPr txBox="1"/>
          <p:nvPr/>
        </p:nvSpPr>
        <p:spPr>
          <a:xfrm>
            <a:off x="482930" y="1939713"/>
            <a:ext cx="6222670" cy="374077"/>
          </a:xfrm>
          <a:prstGeom prst="rect">
            <a:avLst/>
          </a:prstGeom>
          <a:noFill/>
        </p:spPr>
        <p:txBody>
          <a:bodyPr wrap="square">
            <a:spAutoFit/>
          </a:bodyPr>
          <a:lstStyle/>
          <a:p>
            <a:pPr marL="45720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highest rate of obesity between Gender, Race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26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sz="4000" b="1" dirty="0">
                <a:latin typeface="Times New Roman" panose="02020603050405020304" pitchFamily="18" charset="0"/>
                <a:cs typeface="Times New Roman" panose="02020603050405020304" pitchFamily="18" charset="0"/>
              </a:rPr>
              <a:t>Rise of Obesity/Overweight in the US (IST719)</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74323" y="1231647"/>
            <a:ext cx="10443353" cy="42676"/>
          </a:xfrm>
          <a:prstGeom prst="rect">
            <a:avLst/>
          </a:prstGeom>
        </p:spPr>
      </p:pic>
      <p:sp>
        <p:nvSpPr>
          <p:cNvPr id="6" name="TextBox 5">
            <a:extLst>
              <a:ext uri="{FF2B5EF4-FFF2-40B4-BE49-F238E27FC236}">
                <a16:creationId xmlns:a16="http://schemas.microsoft.com/office/drawing/2014/main" id="{CF282002-9738-4688-95A1-C62E370AD31F}"/>
              </a:ext>
            </a:extLst>
          </p:cNvPr>
          <p:cNvSpPr txBox="1"/>
          <p:nvPr/>
        </p:nvSpPr>
        <p:spPr>
          <a:xfrm>
            <a:off x="874323" y="1382877"/>
            <a:ext cx="6097978" cy="369332"/>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B2670E7-3646-45D0-A78D-BDE3310FB15F}"/>
              </a:ext>
            </a:extLst>
          </p:cNvPr>
          <p:cNvSpPr txBox="1"/>
          <p:nvPr/>
        </p:nvSpPr>
        <p:spPr>
          <a:xfrm>
            <a:off x="985652" y="1860763"/>
            <a:ext cx="10157836" cy="2308324"/>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Using adobe illustrator to manipulate R visualization was very challenging since my only experience using adobe was to view pdf files, redact information within forms and or letters.</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In addition, this course taught me how to use colors, layouts, charts, and fonts size to capture the audience's attention during the presentation. </a:t>
            </a: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Learn the concept of storytelling through data visualization and ascertain the intended audience attention</a:t>
            </a: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57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424080"/>
            <a:ext cx="10515600" cy="1121131"/>
          </a:xfrm>
        </p:spPr>
        <p:txBody>
          <a:bodyPr>
            <a:normAutofit fontScale="90000"/>
          </a:bodyPr>
          <a:lstStyle/>
          <a:p>
            <a:r>
              <a:rPr lang="en-US" b="1" dirty="0">
                <a:latin typeface="Times New Roman" panose="02020603050405020304" pitchFamily="18" charset="0"/>
                <a:cs typeface="Times New Roman" panose="02020603050405020304" pitchFamily="18" charset="0"/>
              </a:rPr>
              <a:t>Learning Objectives Demonstrated in Projects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765953" y="1284540"/>
            <a:ext cx="10919366" cy="4351338"/>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The portfolios chosen have demonstrated the learning objectives and the major practice areas in data science. The collection and organization of data using application programming interfaces and web scrapping to be analyzed using data mining and statistical techniques such as liner /logistics regression. </a:t>
            </a:r>
          </a:p>
          <a:p>
            <a:r>
              <a:rPr lang="en-US" sz="1600" dirty="0">
                <a:latin typeface="Times New Roman" panose="02020603050405020304" pitchFamily="18" charset="0"/>
                <a:cs typeface="Times New Roman" panose="02020603050405020304" pitchFamily="18" charset="0"/>
              </a:rPr>
              <a:t>IST 659 - Collected and managed data using database solutions</a:t>
            </a:r>
          </a:p>
          <a:p>
            <a:r>
              <a:rPr lang="en-US" sz="1600" dirty="0">
                <a:latin typeface="Times New Roman" panose="02020603050405020304" pitchFamily="18" charset="0"/>
                <a:cs typeface="Times New Roman" panose="02020603050405020304" pitchFamily="18" charset="0"/>
              </a:rPr>
              <a:t>IST 736 - Analyzed data using Naive Bayes, Support Vector Machine and Decision Tree classification techniques /clustered phrases and sources using Latent Dirichlet Allocation and K-Means Clustering</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To implement the business decisions derived from the analyses, understanding the patterns using clustering techniques, help analysis develop alternative strategies, eliminate basis, and mitigate the ethical dimensions practices in data science.</a:t>
            </a:r>
          </a:p>
          <a:p>
            <a:r>
              <a:rPr lang="en-US" sz="1600" dirty="0">
                <a:latin typeface="Times New Roman" panose="02020603050405020304" pitchFamily="18" charset="0"/>
                <a:cs typeface="Times New Roman" panose="02020603050405020304" pitchFamily="18" charset="0"/>
              </a:rPr>
              <a:t>IST 718 - Identify a data-focused problem, bring together different data sources, conduct analysis using TensorFlow and Spark, draw conclusions, and produce a report explaining the results </a:t>
            </a:r>
          </a:p>
          <a:p>
            <a:r>
              <a:rPr lang="en-US" sz="1600" dirty="0">
                <a:latin typeface="Times New Roman" panose="02020603050405020304" pitchFamily="18" charset="0"/>
                <a:cs typeface="Times New Roman" panose="02020603050405020304" pitchFamily="18" charset="0"/>
              </a:rPr>
              <a:t>IST 687 - Used machine learning algorithms to conduct descriptive statistics analysis and communicate the results to decision makers</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37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424080"/>
            <a:ext cx="10515600" cy="1121131"/>
          </a:xfrm>
        </p:spPr>
        <p:txBody>
          <a:bodyPr>
            <a:normAutofit fontScale="90000"/>
          </a:bodyPr>
          <a:lstStyle/>
          <a:p>
            <a:r>
              <a:rPr lang="en-US" b="1" dirty="0">
                <a:latin typeface="Times New Roman" panose="02020603050405020304" pitchFamily="18" charset="0"/>
                <a:cs typeface="Times New Roman" panose="02020603050405020304" pitchFamily="18" charset="0"/>
              </a:rPr>
              <a:t>Learning Objectives Demonstrated in Projects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765953" y="1284540"/>
            <a:ext cx="10919366" cy="4351338"/>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Demonstrate communication skills regarding data and its analysis for relevant professionals in their organization. </a:t>
            </a:r>
          </a:p>
          <a:p>
            <a:r>
              <a:rPr lang="en-US" sz="1600" dirty="0">
                <a:latin typeface="Times New Roman" panose="02020603050405020304" pitchFamily="18" charset="0"/>
                <a:cs typeface="Times New Roman" panose="02020603050405020304" pitchFamily="18" charset="0"/>
              </a:rPr>
              <a:t>All the Projects for the courses (</a:t>
            </a:r>
            <a:r>
              <a:rPr lang="de-DE" sz="1600" dirty="0">
                <a:latin typeface="Times New Roman" panose="02020603050405020304" pitchFamily="18" charset="0"/>
                <a:cs typeface="Times New Roman" panose="02020603050405020304" pitchFamily="18" charset="0"/>
              </a:rPr>
              <a:t>IST659, IST687, IST718, IST736, IST719) required an individual to enhance their written, oral, and presentation skills to able to effectively communicate results and present findings to a non data scientist i.e., Supervisor  and or organization excecutives. No having these skill to articule results to excutives could lead to project failure and miscommunication.</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Synthesize the ethical dimensions of data science practice when extracting data using APIs and web scrapping to ensure no person identifiable information are retrieved from external sources</a:t>
            </a:r>
            <a:endParaRPr lang="en-US" sz="1600" dirty="0">
              <a:solidFill>
                <a:srgbClr val="F76900"/>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IST736 - Requesting Tweets from through Twitter API ensuring only the relevant information requested are need for the project scope and the user privacy is protected</a:t>
            </a:r>
          </a:p>
          <a:p>
            <a:r>
              <a:rPr lang="en-US" sz="1600" dirty="0">
                <a:latin typeface="Times New Roman" panose="02020603050405020304" pitchFamily="18" charset="0"/>
                <a:cs typeface="Times New Roman" panose="02020603050405020304" pitchFamily="18" charset="0"/>
              </a:rPr>
              <a:t>IST659 -  Use of personal bank statement for this course project, only the data elements were use. The  PII and privacy was protected in the collect and analysis</a:t>
            </a:r>
          </a:p>
          <a:p>
            <a:pPr marL="0" indent="0">
              <a:buNone/>
            </a:pPr>
            <a:r>
              <a:rPr lang="en-US" sz="1600" dirty="0">
                <a:latin typeface="Times New Roman" panose="02020603050405020304" pitchFamily="18" charset="0"/>
                <a:cs typeface="Times New Roman" panose="02020603050405020304" pitchFamily="18" charset="0"/>
              </a:rPr>
              <a:t>These projects are a representative of subset of course successful completed in this program. They have shown the execution of the learning objectives and  the development of the essential skills desired in the field of data science.</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17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Conclusion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469365"/>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Throughout the program, communication skills were developed and demonstrated in project reports and presentations regarding data and the analysis preform to ensure relevant professionals an organization can make effective decisions</a:t>
            </a:r>
          </a:p>
          <a:p>
            <a:r>
              <a:rPr lang="en-US" sz="2000" dirty="0">
                <a:latin typeface="Times New Roman" panose="02020603050405020304" pitchFamily="18" charset="0"/>
                <a:cs typeface="Times New Roman" panose="02020603050405020304" pitchFamily="18" charset="0"/>
              </a:rPr>
              <a:t>Using the methods of learning in this program, a graduate can easily incorporate the skills acquired to confront real-world problems in corporate settings, develop and explain solutions to stakeholders.</a:t>
            </a:r>
          </a:p>
          <a:p>
            <a:r>
              <a:rPr lang="en-US" sz="2000" dirty="0">
                <a:latin typeface="Times New Roman" panose="02020603050405020304" pitchFamily="18" charset="0"/>
                <a:cs typeface="Times New Roman" panose="02020603050405020304" pitchFamily="18" charset="0"/>
              </a:rPr>
              <a:t>As data scientists not investigating this pattern can result in decisions being to impact certain groups or part society, more even depict the wrong message for a person / corporate gains. i.e., corporation embellishing numbers or shown distorted charts</a:t>
            </a:r>
          </a:p>
        </p:txBody>
      </p:sp>
    </p:spTree>
    <p:extLst>
      <p:ext uri="{BB962C8B-B14F-4D97-AF65-F5344CB8AC3E}">
        <p14:creationId xmlns:p14="http://schemas.microsoft.com/office/powerpoint/2010/main" val="3699311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lstStyle/>
          <a:p>
            <a:r>
              <a:rPr lang="en-US" b="1" dirty="0">
                <a:latin typeface="Times New Roman" panose="02020603050405020304" pitchFamily="18" charset="0"/>
                <a:cs typeface="Times New Roman" panose="02020603050405020304" pitchFamily="18" charset="0"/>
              </a:rPr>
              <a:t>References</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7" name="TextBox 6">
            <a:extLst>
              <a:ext uri="{FF2B5EF4-FFF2-40B4-BE49-F238E27FC236}">
                <a16:creationId xmlns:a16="http://schemas.microsoft.com/office/drawing/2014/main" id="{A7856CF9-4320-4B49-BE1E-2BB10EF65FEA}"/>
              </a:ext>
            </a:extLst>
          </p:cNvPr>
          <p:cNvSpPr txBox="1"/>
          <p:nvPr/>
        </p:nvSpPr>
        <p:spPr>
          <a:xfrm>
            <a:off x="838200" y="1264798"/>
            <a:ext cx="10621488" cy="4585871"/>
          </a:xfrm>
          <a:prstGeom prst="rect">
            <a:avLst/>
          </a:prstGeom>
          <a:noFill/>
        </p:spPr>
        <p:txBody>
          <a:bodyPr wrap="square">
            <a:spAutoFit/>
          </a:bodyPr>
          <a:lstStyle/>
          <a:p>
            <a:pPr>
              <a:spcBef>
                <a:spcPts val="600"/>
              </a:spcBef>
            </a:pPr>
            <a:r>
              <a:rPr lang="en-US" dirty="0">
                <a:latin typeface="Times New Roman" panose="02020603050405020304" pitchFamily="18" charset="0"/>
                <a:cs typeface="Times New Roman" panose="02020603050405020304" pitchFamily="18" charset="0"/>
              </a:rPr>
              <a:t>Chin, R. (2011, November 14). The Science of Sarcasm? Yeah, Right. Retrieved December 09, 2020, from https://www.smithsonianmag.com/science-nature/the-science-of-sarcasm-yeah-right-25038/</a:t>
            </a:r>
          </a:p>
          <a:p>
            <a:pPr>
              <a:spcBef>
                <a:spcPts val="600"/>
              </a:spcBef>
            </a:pPr>
            <a:r>
              <a:rPr lang="en-US" dirty="0">
                <a:latin typeface="Times New Roman" panose="02020603050405020304" pitchFamily="18" charset="0"/>
                <a:cs typeface="Times New Roman" panose="02020603050405020304" pitchFamily="18" charset="0"/>
              </a:rPr>
              <a:t>Geoffrey Hinton Quotes. (2020). Retrieved December 09, 2020, from https://www.brainyquote.com/quotes/geoffrey_hinton_875276</a:t>
            </a:r>
          </a:p>
          <a:p>
            <a:pPr>
              <a:spcBef>
                <a:spcPts val="600"/>
              </a:spcBef>
            </a:pPr>
            <a:r>
              <a:rPr lang="en-US" dirty="0">
                <a:latin typeface="Times New Roman" panose="02020603050405020304" pitchFamily="18" charset="0"/>
                <a:cs typeface="Times New Roman" panose="02020603050405020304" pitchFamily="18" charset="0"/>
              </a:rPr>
              <a:t>Guyah, G.A., (n.d), (2021) Guyah-Projects Retrieved from	https://github.com/gilguyah/Guyah- Projects</a:t>
            </a:r>
          </a:p>
          <a:p>
            <a:pPr>
              <a:spcBef>
                <a:spcPts val="600"/>
              </a:spcBef>
            </a:pPr>
            <a:r>
              <a:rPr lang="en-US" dirty="0">
                <a:latin typeface="Times New Roman" panose="02020603050405020304" pitchFamily="18" charset="0"/>
                <a:cs typeface="Times New Roman" panose="02020603050405020304" pitchFamily="18" charset="0"/>
              </a:rPr>
              <a:t>Hoffer, J.A, Ramesh, V., &amp; Topi, J. (2016). Modern database management (12th ed.). New York: Pearson</a:t>
            </a:r>
          </a:p>
          <a:p>
            <a:pPr>
              <a:spcBef>
                <a:spcPts val="600"/>
              </a:spcBef>
            </a:pPr>
            <a:r>
              <a:rPr lang="en-US" dirty="0">
                <a:latin typeface="Times New Roman" panose="02020603050405020304" pitchFamily="18" charset="0"/>
                <a:cs typeface="Times New Roman" panose="02020603050405020304" pitchFamily="18" charset="0"/>
              </a:rPr>
              <a:t>James, Gareth, Daniela Witten, Trevor Hastie, and Robert Tibshirani, An Introduction to Statistical Learning with Applications in R, Springer, 2013.</a:t>
            </a:r>
          </a:p>
          <a:p>
            <a:pPr>
              <a:spcBef>
                <a:spcPts val="600"/>
              </a:spcBef>
            </a:pPr>
            <a:r>
              <a:rPr lang="en-US" dirty="0">
                <a:latin typeface="Times New Roman" panose="02020603050405020304" pitchFamily="18" charset="0"/>
                <a:cs typeface="Times New Roman" panose="02020603050405020304" pitchFamily="18" charset="0"/>
              </a:rPr>
              <a:t>Kaggle Data Dictionary Retrieved from  https://www.kaggle.com/c/ncaam-march-mania-2021/data</a:t>
            </a:r>
          </a:p>
          <a:p>
            <a:pPr>
              <a:spcBef>
                <a:spcPts val="600"/>
              </a:spcBef>
            </a:pPr>
            <a:r>
              <a:rPr lang="en-US" dirty="0">
                <a:latin typeface="Times New Roman" panose="02020603050405020304" pitchFamily="18" charset="0"/>
                <a:cs typeface="Times New Roman" panose="02020603050405020304" pitchFamily="18" charset="0"/>
              </a:rPr>
              <a:t>Merriam-Webster. (n.d.). Sarcasm. In Merriam-Webster.com dictionary. Retrieved December 9, 2020, from https://www.merriam-webster.com/dictionary/sarcasm</a:t>
            </a:r>
          </a:p>
          <a:p>
            <a:pPr>
              <a:spcBef>
                <a:spcPts val="600"/>
              </a:spcBef>
            </a:pPr>
            <a:r>
              <a:rPr lang="en-US" dirty="0">
                <a:latin typeface="Times New Roman" panose="02020603050405020304" pitchFamily="18" charset="0"/>
                <a:cs typeface="Times New Roman" panose="02020603050405020304" pitchFamily="18" charset="0"/>
              </a:rPr>
              <a:t>Miller, Thomas W., Modeling Techniques in Predictive Analytics with Python and R, Pearson, 2015</a:t>
            </a:r>
          </a:p>
          <a:p>
            <a:pPr>
              <a:spcBef>
                <a:spcPts val="600"/>
              </a:spcBef>
            </a:pPr>
            <a:r>
              <a:rPr lang="en-US" dirty="0">
                <a:latin typeface="Times New Roman" panose="02020603050405020304" pitchFamily="18" charset="0"/>
                <a:cs typeface="Times New Roman" panose="02020603050405020304" pitchFamily="18" charset="0"/>
              </a:rPr>
              <a:t>Watt, A. Chapter-13-database-development-process. Retrieved 24 October 2019.   https://opentextbc.ca/dbdesign01/chapter/chapter-13-database-development-pocess</a:t>
            </a:r>
          </a:p>
        </p:txBody>
      </p:sp>
    </p:spTree>
    <p:extLst>
      <p:ext uri="{BB962C8B-B14F-4D97-AF65-F5344CB8AC3E}">
        <p14:creationId xmlns:p14="http://schemas.microsoft.com/office/powerpoint/2010/main" val="1220360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3886201" y="2307869"/>
            <a:ext cx="3851838" cy="1121131"/>
          </a:xfrm>
        </p:spPr>
        <p:txBody>
          <a:bodyPr/>
          <a:lstStyle/>
          <a:p>
            <a:r>
              <a:rPr lang="en-US" b="1" dirty="0">
                <a:latin typeface="Times New Roman" panose="02020603050405020304" pitchFamily="18" charset="0"/>
                <a:cs typeface="Times New Roman" panose="02020603050405020304" pitchFamily="18" charset="0"/>
              </a:rPr>
              <a:t>Thank you</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Tree>
    <p:extLst>
      <p:ext uri="{BB962C8B-B14F-4D97-AF65-F5344CB8AC3E}">
        <p14:creationId xmlns:p14="http://schemas.microsoft.com/office/powerpoint/2010/main" val="308035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910447" y="122329"/>
            <a:ext cx="10515600" cy="1121131"/>
          </a:xfrm>
        </p:spPr>
        <p:txBody>
          <a:bodyPr>
            <a:normAutofit/>
          </a:bodyPr>
          <a:lstStyle/>
          <a:p>
            <a:r>
              <a:rPr lang="en-US" b="1" dirty="0">
                <a:latin typeface="Times New Roman" panose="02020603050405020304" pitchFamily="18" charset="0"/>
                <a:cs typeface="Times New Roman" panose="02020603050405020304" pitchFamily="18" charset="0"/>
              </a:rPr>
              <a:t>Program Learning Objectives 	</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910447" y="1467714"/>
            <a:ext cx="10515600" cy="4329238"/>
          </a:xfrm>
        </p:spPr>
        <p:txBody>
          <a:bodyPr>
            <a:normAutofit fontScale="92500" lnSpcReduction="10000"/>
          </a:bodyPr>
          <a:lstStyle/>
          <a:p>
            <a:pPr marL="0" indent="0">
              <a:buNone/>
            </a:pPr>
            <a:r>
              <a:rPr lang="en-US" dirty="0">
                <a:latin typeface="Times New Roman" panose="02020603050405020304" pitchFamily="18" charset="0"/>
                <a:cs typeface="Times New Roman" panose="02020603050405020304" pitchFamily="18" charset="0"/>
              </a:rPr>
              <a:t>1. Describe a broad overview of the major practice areas in data science.</a:t>
            </a:r>
          </a:p>
          <a:p>
            <a:pPr marL="0" indent="0">
              <a:buNone/>
            </a:pPr>
            <a:r>
              <a:rPr lang="en-US" dirty="0">
                <a:latin typeface="Times New Roman" panose="02020603050405020304" pitchFamily="18" charset="0"/>
                <a:cs typeface="Times New Roman" panose="02020603050405020304" pitchFamily="18" charset="0"/>
              </a:rPr>
              <a:t>2. Collect and organize data.</a:t>
            </a:r>
          </a:p>
          <a:p>
            <a:pPr marL="0" indent="0">
              <a:buNone/>
            </a:pPr>
            <a:r>
              <a:rPr lang="en-US" dirty="0">
                <a:latin typeface="Times New Roman" panose="02020603050405020304" pitchFamily="18" charset="0"/>
                <a:cs typeface="Times New Roman" panose="02020603050405020304" pitchFamily="18" charset="0"/>
              </a:rPr>
              <a:t>3. Identify patterns in data via visualization, statistical analysis, and data mining.</a:t>
            </a:r>
          </a:p>
          <a:p>
            <a:pPr marL="0" indent="0">
              <a:buNone/>
            </a:pPr>
            <a:r>
              <a:rPr lang="en-US" dirty="0">
                <a:latin typeface="Times New Roman" panose="02020603050405020304" pitchFamily="18" charset="0"/>
                <a:cs typeface="Times New Roman" panose="02020603050405020304" pitchFamily="18" charset="0"/>
              </a:rPr>
              <a:t>4. Develop alternative strategies based on the data.</a:t>
            </a:r>
          </a:p>
          <a:p>
            <a:pPr marL="0" indent="0">
              <a:buNone/>
            </a:pPr>
            <a:r>
              <a:rPr lang="en-US" dirty="0">
                <a:latin typeface="Times New Roman" panose="02020603050405020304" pitchFamily="18" charset="0"/>
                <a:cs typeface="Times New Roman" panose="02020603050405020304" pitchFamily="18" charset="0"/>
              </a:rPr>
              <a:t>5. Develop a plan of action to implement the business decisions derived from the analyses.</a:t>
            </a:r>
          </a:p>
          <a:p>
            <a:pPr marL="0" indent="0">
              <a:buNone/>
            </a:pPr>
            <a:r>
              <a:rPr lang="en-US" dirty="0">
                <a:latin typeface="Times New Roman" panose="02020603050405020304" pitchFamily="18" charset="0"/>
                <a:cs typeface="Times New Roman" panose="02020603050405020304" pitchFamily="18" charset="0"/>
              </a:rPr>
              <a:t>6. Demonstrate communication skills regarding data and its analysis for relevant professionals in their organization.</a:t>
            </a:r>
          </a:p>
          <a:p>
            <a:pPr marL="0" indent="0">
              <a:buNone/>
            </a:pPr>
            <a:r>
              <a:rPr lang="en-US" dirty="0">
                <a:latin typeface="Times New Roman" panose="02020603050405020304" pitchFamily="18" charset="0"/>
                <a:cs typeface="Times New Roman" panose="02020603050405020304" pitchFamily="18" charset="0"/>
              </a:rPr>
              <a:t>7. Synthesize the ethical dimensions of data science practice.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950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910447" y="3715335"/>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975762" y="3988972"/>
            <a:ext cx="10515600" cy="1368937"/>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INTRODUCTION:</a:t>
            </a:r>
            <a:r>
              <a:rPr lang="en-US" sz="2000" dirty="0">
                <a:latin typeface="Times New Roman" panose="02020603050405020304" pitchFamily="18" charset="0"/>
                <a:cs typeface="Times New Roman" panose="02020603050405020304" pitchFamily="18" charset="0"/>
              </a:rPr>
              <a:t> The database chosen to be developed was to track household spending over one year opportunity to improve financial decision marking by revealing saving option, unnecessary fees, and identify trends in spending habits</a:t>
            </a:r>
          </a:p>
          <a:p>
            <a:endParaRPr lang="en-US" dirty="0"/>
          </a:p>
        </p:txBody>
      </p:sp>
      <p:pic>
        <p:nvPicPr>
          <p:cNvPr id="9" name="Picture 8">
            <a:extLst>
              <a:ext uri="{FF2B5EF4-FFF2-40B4-BE49-F238E27FC236}">
                <a16:creationId xmlns:a16="http://schemas.microsoft.com/office/drawing/2014/main" id="{80275DF4-D0FB-4F36-89A7-E3F155DCCC72}"/>
              </a:ext>
            </a:extLst>
          </p:cNvPr>
          <p:cNvPicPr>
            <a:picLocks noChangeAspect="1"/>
          </p:cNvPicPr>
          <p:nvPr/>
        </p:nvPicPr>
        <p:blipFill>
          <a:blip r:embed="rId3"/>
          <a:stretch>
            <a:fillRect/>
          </a:stretch>
        </p:blipFill>
        <p:spPr>
          <a:xfrm>
            <a:off x="975762" y="1551458"/>
            <a:ext cx="3695700" cy="1709043"/>
          </a:xfrm>
          <a:prstGeom prst="rect">
            <a:avLst/>
          </a:prstGeom>
        </p:spPr>
      </p:pic>
      <p:pic>
        <p:nvPicPr>
          <p:cNvPr id="11" name="Picture 10">
            <a:extLst>
              <a:ext uri="{FF2B5EF4-FFF2-40B4-BE49-F238E27FC236}">
                <a16:creationId xmlns:a16="http://schemas.microsoft.com/office/drawing/2014/main" id="{F24F90FC-F7A1-404F-8CCF-021314BCC74A}"/>
              </a:ext>
            </a:extLst>
          </p:cNvPr>
          <p:cNvPicPr>
            <a:picLocks noChangeAspect="1"/>
          </p:cNvPicPr>
          <p:nvPr/>
        </p:nvPicPr>
        <p:blipFill>
          <a:blip r:embed="rId4"/>
          <a:stretch>
            <a:fillRect/>
          </a:stretch>
        </p:blipFill>
        <p:spPr>
          <a:xfrm>
            <a:off x="5536747" y="1685080"/>
            <a:ext cx="2790825" cy="1436248"/>
          </a:xfrm>
          <a:prstGeom prst="rect">
            <a:avLst/>
          </a:prstGeom>
        </p:spPr>
      </p:pic>
    </p:spTree>
    <p:extLst>
      <p:ext uri="{BB962C8B-B14F-4D97-AF65-F5344CB8AC3E}">
        <p14:creationId xmlns:p14="http://schemas.microsoft.com/office/powerpoint/2010/main" val="44637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360714"/>
            <a:ext cx="10515600" cy="4816249"/>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METHODOLOGY</a:t>
            </a: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Normalized data extracted from banks statements, develop conceptual and logical models to organize the relationships between tables that were developed in SQL Server Management Studio, Graphical User Interface in Access, Excel  to visualized the outputs</a:t>
            </a:r>
          </a:p>
          <a:p>
            <a:endParaRPr lang="en-US" dirty="0"/>
          </a:p>
        </p:txBody>
      </p:sp>
      <p:pic>
        <p:nvPicPr>
          <p:cNvPr id="12" name="Picture 11">
            <a:extLst>
              <a:ext uri="{FF2B5EF4-FFF2-40B4-BE49-F238E27FC236}">
                <a16:creationId xmlns:a16="http://schemas.microsoft.com/office/drawing/2014/main" id="{DF19E635-D3F7-41CC-BC35-BF39B43939CE}"/>
              </a:ext>
            </a:extLst>
          </p:cNvPr>
          <p:cNvPicPr>
            <a:picLocks noChangeAspect="1"/>
          </p:cNvPicPr>
          <p:nvPr/>
        </p:nvPicPr>
        <p:blipFill>
          <a:blip r:embed="rId3"/>
          <a:stretch>
            <a:fillRect/>
          </a:stretch>
        </p:blipFill>
        <p:spPr>
          <a:xfrm>
            <a:off x="958767" y="2333726"/>
            <a:ext cx="4821418" cy="2698312"/>
          </a:xfrm>
          <a:prstGeom prst="rect">
            <a:avLst/>
          </a:prstGeom>
        </p:spPr>
      </p:pic>
      <p:sp>
        <p:nvSpPr>
          <p:cNvPr id="14" name="TextBox 13">
            <a:extLst>
              <a:ext uri="{FF2B5EF4-FFF2-40B4-BE49-F238E27FC236}">
                <a16:creationId xmlns:a16="http://schemas.microsoft.com/office/drawing/2014/main" id="{C671ED2C-C39A-4069-91FF-1DB7E8491CE2}"/>
              </a:ext>
            </a:extLst>
          </p:cNvPr>
          <p:cNvSpPr txBox="1"/>
          <p:nvPr/>
        </p:nvSpPr>
        <p:spPr>
          <a:xfrm>
            <a:off x="2507701" y="5073580"/>
            <a:ext cx="181331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Sample Data Set</a:t>
            </a:r>
          </a:p>
        </p:txBody>
      </p:sp>
      <p:sp>
        <p:nvSpPr>
          <p:cNvPr id="17" name="TextBox 16">
            <a:extLst>
              <a:ext uri="{FF2B5EF4-FFF2-40B4-BE49-F238E27FC236}">
                <a16:creationId xmlns:a16="http://schemas.microsoft.com/office/drawing/2014/main" id="{D40A025F-3BFE-4B12-ABFC-A198D832114D}"/>
              </a:ext>
            </a:extLst>
          </p:cNvPr>
          <p:cNvSpPr txBox="1"/>
          <p:nvPr/>
        </p:nvSpPr>
        <p:spPr>
          <a:xfrm>
            <a:off x="6612507" y="5989924"/>
            <a:ext cx="6097836" cy="374077"/>
          </a:xfrm>
          <a:prstGeom prst="rect">
            <a:avLst/>
          </a:prstGeom>
          <a:noFill/>
        </p:spPr>
        <p:txBody>
          <a:bodyPr wrap="square">
            <a:spAutoFit/>
          </a:bodyPr>
          <a:lstStyle/>
          <a:p>
            <a:pPr marL="914400" marR="0" indent="457200">
              <a:lnSpc>
                <a:spcPct val="107000"/>
              </a:lnSpc>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 Model</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2A2A3377-AA2A-46B0-BFDC-E7B31B3A8966}"/>
              </a:ext>
            </a:extLst>
          </p:cNvPr>
          <p:cNvPicPr>
            <a:picLocks noChangeAspect="1"/>
          </p:cNvPicPr>
          <p:nvPr/>
        </p:nvPicPr>
        <p:blipFill>
          <a:blip r:embed="rId4"/>
          <a:stretch>
            <a:fillRect/>
          </a:stretch>
        </p:blipFill>
        <p:spPr>
          <a:xfrm>
            <a:off x="6096001" y="2333728"/>
            <a:ext cx="5768868" cy="3469158"/>
          </a:xfrm>
          <a:prstGeom prst="rect">
            <a:avLst/>
          </a:prstGeom>
        </p:spPr>
      </p:pic>
    </p:spTree>
    <p:extLst>
      <p:ext uri="{BB962C8B-B14F-4D97-AF65-F5344CB8AC3E}">
        <p14:creationId xmlns:p14="http://schemas.microsoft.com/office/powerpoint/2010/main" val="142366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6406690" y="1386986"/>
            <a:ext cx="5927611" cy="4663849"/>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The questions this database will attempted to analyzed as follow:</a:t>
            </a:r>
          </a:p>
          <a:p>
            <a:pPr marL="0" indent="0">
              <a:buNone/>
            </a:pPr>
            <a:r>
              <a:rPr lang="en-US" sz="1600" dirty="0">
                <a:latin typeface="Times New Roman" panose="02020603050405020304" pitchFamily="18" charset="0"/>
                <a:cs typeface="Times New Roman" panose="02020603050405020304" pitchFamily="18" charset="0"/>
              </a:rPr>
              <a:t>•What is the average dollar amount per categories?</a:t>
            </a:r>
          </a:p>
        </p:txBody>
      </p:sp>
      <p:pic>
        <p:nvPicPr>
          <p:cNvPr id="3" name="Picture 2">
            <a:extLst>
              <a:ext uri="{FF2B5EF4-FFF2-40B4-BE49-F238E27FC236}">
                <a16:creationId xmlns:a16="http://schemas.microsoft.com/office/drawing/2014/main" id="{424DEBC7-87BD-4E66-BAB0-335F313CCD98}"/>
              </a:ext>
            </a:extLst>
          </p:cNvPr>
          <p:cNvPicPr>
            <a:picLocks noChangeAspect="1"/>
          </p:cNvPicPr>
          <p:nvPr/>
        </p:nvPicPr>
        <p:blipFill>
          <a:blip r:embed="rId3"/>
          <a:stretch>
            <a:fillRect/>
          </a:stretch>
        </p:blipFill>
        <p:spPr>
          <a:xfrm>
            <a:off x="990670" y="2037236"/>
            <a:ext cx="5263549" cy="2526322"/>
          </a:xfrm>
          <a:prstGeom prst="rect">
            <a:avLst/>
          </a:prstGeom>
        </p:spPr>
      </p:pic>
      <p:pic>
        <p:nvPicPr>
          <p:cNvPr id="7" name="Picture 6">
            <a:extLst>
              <a:ext uri="{FF2B5EF4-FFF2-40B4-BE49-F238E27FC236}">
                <a16:creationId xmlns:a16="http://schemas.microsoft.com/office/drawing/2014/main" id="{DFD96BDE-C0D9-4A85-BB9E-FBFEFDF7129B}"/>
              </a:ext>
            </a:extLst>
          </p:cNvPr>
          <p:cNvPicPr>
            <a:picLocks noChangeAspect="1"/>
          </p:cNvPicPr>
          <p:nvPr/>
        </p:nvPicPr>
        <p:blipFill>
          <a:blip r:embed="rId4"/>
          <a:stretch>
            <a:fillRect/>
          </a:stretch>
        </p:blipFill>
        <p:spPr>
          <a:xfrm>
            <a:off x="6406690" y="2037236"/>
            <a:ext cx="5437742" cy="2748520"/>
          </a:xfrm>
          <a:prstGeom prst="rect">
            <a:avLst/>
          </a:prstGeom>
        </p:spPr>
      </p:pic>
      <p:pic>
        <p:nvPicPr>
          <p:cNvPr id="13" name="Picture 12">
            <a:extLst>
              <a:ext uri="{FF2B5EF4-FFF2-40B4-BE49-F238E27FC236}">
                <a16:creationId xmlns:a16="http://schemas.microsoft.com/office/drawing/2014/main" id="{0E0297BF-ADDD-4ADA-A467-77E5C19EFFAC}"/>
              </a:ext>
            </a:extLst>
          </p:cNvPr>
          <p:cNvPicPr>
            <a:picLocks noChangeAspect="1"/>
          </p:cNvPicPr>
          <p:nvPr/>
        </p:nvPicPr>
        <p:blipFill>
          <a:blip r:embed="rId5"/>
          <a:stretch>
            <a:fillRect/>
          </a:stretch>
        </p:blipFill>
        <p:spPr>
          <a:xfrm>
            <a:off x="990669" y="4759145"/>
            <a:ext cx="5263549" cy="1624815"/>
          </a:xfrm>
          <a:prstGeom prst="rect">
            <a:avLst/>
          </a:prstGeom>
        </p:spPr>
      </p:pic>
      <p:sp>
        <p:nvSpPr>
          <p:cNvPr id="5" name="TextBox 4">
            <a:extLst>
              <a:ext uri="{FF2B5EF4-FFF2-40B4-BE49-F238E27FC236}">
                <a16:creationId xmlns:a16="http://schemas.microsoft.com/office/drawing/2014/main" id="{B17BCBEB-FD50-4631-B6B8-547BB9EDC867}"/>
              </a:ext>
            </a:extLst>
          </p:cNvPr>
          <p:cNvSpPr txBox="1"/>
          <p:nvPr/>
        </p:nvSpPr>
        <p:spPr>
          <a:xfrm>
            <a:off x="990670" y="1286447"/>
            <a:ext cx="129202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75928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10" name="TextBox 9">
            <a:extLst>
              <a:ext uri="{FF2B5EF4-FFF2-40B4-BE49-F238E27FC236}">
                <a16:creationId xmlns:a16="http://schemas.microsoft.com/office/drawing/2014/main" id="{FBE1DC2E-8300-453A-96B6-3EF9029746EE}"/>
              </a:ext>
            </a:extLst>
          </p:cNvPr>
          <p:cNvSpPr txBox="1"/>
          <p:nvPr/>
        </p:nvSpPr>
        <p:spPr>
          <a:xfrm>
            <a:off x="910447" y="1264798"/>
            <a:ext cx="9078686"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Where can I look for cost savings or avoidance?</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FOOD (LUNCH/DINNER/SNACK) 3316.42</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GASOLINE	1883.15</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MISC PURCHASE 1761.58</a:t>
            </a:r>
          </a:p>
          <a:p>
            <a:r>
              <a:rPr lang="en-US" sz="1600" dirty="0">
                <a:solidFill>
                  <a:schemeClr val="accent1">
                    <a:lumMod val="75000"/>
                  </a:schemeClr>
                </a:solidFill>
                <a:latin typeface="Times New Roman" panose="02020603050405020304" pitchFamily="18" charset="0"/>
                <a:cs typeface="Times New Roman" panose="02020603050405020304" pitchFamily="18" charset="0"/>
              </a:rPr>
              <a:t>ATM	1008.35</a:t>
            </a:r>
          </a:p>
          <a:p>
            <a:r>
              <a:rPr lang="en-US" sz="1600" dirty="0">
                <a:latin typeface="Times New Roman" panose="02020603050405020304" pitchFamily="18" charset="0"/>
                <a:cs typeface="Times New Roman" panose="02020603050405020304" pitchFamily="18" charset="0"/>
              </a:rPr>
              <a:t>Looking the highest 4 spending categories cost saving and avoidance can be done by change my spending habits. i.e., limit the amount of time the family eat out at a restaurant, bring lunch to work instead of buying, limit the miscellaneous purchase and ATM withdrawal.</a:t>
            </a:r>
          </a:p>
        </p:txBody>
      </p:sp>
      <p:sp>
        <p:nvSpPr>
          <p:cNvPr id="13" name="TextBox 12">
            <a:extLst>
              <a:ext uri="{FF2B5EF4-FFF2-40B4-BE49-F238E27FC236}">
                <a16:creationId xmlns:a16="http://schemas.microsoft.com/office/drawing/2014/main" id="{22A82C12-51B2-4103-A55A-F98A6E056760}"/>
              </a:ext>
            </a:extLst>
          </p:cNvPr>
          <p:cNvSpPr txBox="1"/>
          <p:nvPr/>
        </p:nvSpPr>
        <p:spPr>
          <a:xfrm>
            <a:off x="743527" y="3429000"/>
            <a:ext cx="6096000" cy="61555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Which month I spend the most and on what of Transaction?</a:t>
            </a:r>
          </a:p>
          <a:p>
            <a:endParaRPr lang="en-US" dirty="0"/>
          </a:p>
        </p:txBody>
      </p:sp>
      <p:pic>
        <p:nvPicPr>
          <p:cNvPr id="7" name="Picture 6">
            <a:extLst>
              <a:ext uri="{FF2B5EF4-FFF2-40B4-BE49-F238E27FC236}">
                <a16:creationId xmlns:a16="http://schemas.microsoft.com/office/drawing/2014/main" id="{15C66CAB-40A0-4621-8E16-67167F01E43F}"/>
              </a:ext>
            </a:extLst>
          </p:cNvPr>
          <p:cNvPicPr>
            <a:picLocks noChangeAspect="1"/>
          </p:cNvPicPr>
          <p:nvPr/>
        </p:nvPicPr>
        <p:blipFill>
          <a:blip r:embed="rId3"/>
          <a:stretch>
            <a:fillRect/>
          </a:stretch>
        </p:blipFill>
        <p:spPr>
          <a:xfrm>
            <a:off x="2796565" y="3779464"/>
            <a:ext cx="8085924" cy="2676376"/>
          </a:xfrm>
          <a:prstGeom prst="rect">
            <a:avLst/>
          </a:prstGeom>
        </p:spPr>
      </p:pic>
    </p:spTree>
    <p:extLst>
      <p:ext uri="{BB962C8B-B14F-4D97-AF65-F5344CB8AC3E}">
        <p14:creationId xmlns:p14="http://schemas.microsoft.com/office/powerpoint/2010/main" val="346814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82E1-D208-49AD-9ACB-2C043A8B1EDF}"/>
              </a:ext>
            </a:extLst>
          </p:cNvPr>
          <p:cNvSpPr>
            <a:spLocks noGrp="1"/>
          </p:cNvSpPr>
          <p:nvPr>
            <p:ph type="title"/>
          </p:nvPr>
        </p:nvSpPr>
        <p:spPr>
          <a:xfrm>
            <a:off x="838200" y="153192"/>
            <a:ext cx="10515600" cy="1121131"/>
          </a:xfrm>
        </p:spPr>
        <p:txBody>
          <a:bodyPr>
            <a:normAutofit/>
          </a:bodyPr>
          <a:lstStyle/>
          <a:p>
            <a:r>
              <a:rPr lang="en-US" sz="4000" b="1" dirty="0">
                <a:latin typeface="Times New Roman" panose="02020603050405020304" pitchFamily="18" charset="0"/>
                <a:cs typeface="Times New Roman" panose="02020603050405020304" pitchFamily="18" charset="0"/>
              </a:rPr>
              <a:t>Personal Finance Database (IST 659)</a:t>
            </a:r>
          </a:p>
        </p:txBody>
      </p:sp>
      <p:pic>
        <p:nvPicPr>
          <p:cNvPr id="4" name="Picture 3">
            <a:extLst>
              <a:ext uri="{FF2B5EF4-FFF2-40B4-BE49-F238E27FC236}">
                <a16:creationId xmlns:a16="http://schemas.microsoft.com/office/drawing/2014/main" id="{45B52452-9BC0-48E4-ABE4-C08EF494494B}"/>
              </a:ext>
            </a:extLst>
          </p:cNvPr>
          <p:cNvPicPr>
            <a:picLocks noChangeAspect="1"/>
          </p:cNvPicPr>
          <p:nvPr/>
        </p:nvPicPr>
        <p:blipFill>
          <a:blip r:embed="rId2"/>
          <a:stretch>
            <a:fillRect/>
          </a:stretch>
        </p:blipFill>
        <p:spPr>
          <a:xfrm>
            <a:off x="838200" y="1222122"/>
            <a:ext cx="10443353" cy="42676"/>
          </a:xfrm>
          <a:prstGeom prst="rect">
            <a:avLst/>
          </a:prstGeom>
        </p:spPr>
      </p:pic>
      <p:sp>
        <p:nvSpPr>
          <p:cNvPr id="6" name="Content Placeholder 5">
            <a:extLst>
              <a:ext uri="{FF2B5EF4-FFF2-40B4-BE49-F238E27FC236}">
                <a16:creationId xmlns:a16="http://schemas.microsoft.com/office/drawing/2014/main" id="{457D21D1-E822-4A29-BA6C-B9EEE9F55261}"/>
              </a:ext>
            </a:extLst>
          </p:cNvPr>
          <p:cNvSpPr>
            <a:spLocks noGrp="1"/>
          </p:cNvSpPr>
          <p:nvPr>
            <p:ph idx="1"/>
          </p:nvPr>
        </p:nvSpPr>
        <p:spPr>
          <a:xfrm>
            <a:off x="838200" y="1360714"/>
            <a:ext cx="10515600" cy="4816249"/>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REFLECTION/CONCLUSION</a:t>
            </a:r>
            <a:r>
              <a:rPr lang="en-US" sz="20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CC176A-CD49-4860-B780-49189D4141BA}"/>
              </a:ext>
            </a:extLst>
          </p:cNvPr>
          <p:cNvSpPr txBox="1"/>
          <p:nvPr/>
        </p:nvSpPr>
        <p:spPr>
          <a:xfrm>
            <a:off x="838200" y="1922721"/>
            <a:ext cx="10117771" cy="347787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project provides insight into how data is extracted, normalized, loaded, and transformed went developing a database to solve a problem or use other means. With no formal training on how a database was built, this was my first introductory course on the correct way to build a database and understand the terminology.  Using Microsoft Excel Data Model and Pivot tables did not realize that structure of a database was embedded throughout the process, such as extracting the data from multiple sources using AdHoc quires, standardizing and normalizing the data, creating tables assigning foreign Keys and Primary Keys, developing conceptual and logical models then a star schema with nodes and various relationships: one to one, one to many, many to one, and many to many. Understanding the concept of a database, data modeling, and techniques will not struggle when developing a data model when solving a work-related or personal problem, this course has made me more effective a data analysis</a:t>
            </a:r>
          </a:p>
        </p:txBody>
      </p:sp>
    </p:spTree>
    <p:extLst>
      <p:ext uri="{BB962C8B-B14F-4D97-AF65-F5344CB8AC3E}">
        <p14:creationId xmlns:p14="http://schemas.microsoft.com/office/powerpoint/2010/main" val="665208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3552</Words>
  <Application>Microsoft Office PowerPoint</Application>
  <PresentationFormat>Widescreen</PresentationFormat>
  <Paragraphs>331</Paragraphs>
  <Slides>37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Black</vt:lpstr>
      <vt:lpstr>Calibri</vt:lpstr>
      <vt:lpstr>Candara</vt:lpstr>
      <vt:lpstr>Corbel</vt:lpstr>
      <vt:lpstr>Inter</vt:lpstr>
      <vt:lpstr>Symbol</vt:lpstr>
      <vt:lpstr>Times New Roman</vt:lpstr>
      <vt:lpstr>Wingdings</vt:lpstr>
      <vt:lpstr>Office Theme</vt:lpstr>
      <vt:lpstr>PowerPoint Presentation</vt:lpstr>
      <vt:lpstr>Agenda</vt:lpstr>
      <vt:lpstr>Introduction</vt:lpstr>
      <vt:lpstr>Program Learning Objectives  </vt:lpstr>
      <vt:lpstr>Personal Finance Database (IST 659)</vt:lpstr>
      <vt:lpstr>Personal Finance Database (IST 659)</vt:lpstr>
      <vt:lpstr>Personal Finance Database (IST 659)</vt:lpstr>
      <vt:lpstr>Personal Finance Database (IST 659)</vt:lpstr>
      <vt:lpstr>Personal Finance Database (IST 659)</vt:lpstr>
      <vt:lpstr>Wine Project (IST687) </vt:lpstr>
      <vt:lpstr>Wine Project (IST687) </vt:lpstr>
      <vt:lpstr>Wine Project (IST687) </vt:lpstr>
      <vt:lpstr>Wine Project (IST687) </vt:lpstr>
      <vt:lpstr>Sarcasm Project (IST 736)</vt:lpstr>
      <vt:lpstr>Sarcasm Project (IST 736)</vt:lpstr>
      <vt:lpstr>Sarcasm Project (IST 736)</vt:lpstr>
      <vt:lpstr>Sarcasm Project (IST 736)</vt:lpstr>
      <vt:lpstr>Sarcasm Project (IST 736)</vt:lpstr>
      <vt:lpstr>Sarcasm Project (IST 736)</vt:lpstr>
      <vt:lpstr>Sarcasm Project (IST 736)</vt:lpstr>
      <vt:lpstr>Men's NCAA Basketball (IST718)</vt:lpstr>
      <vt:lpstr>PowerPoint Presentation</vt:lpstr>
      <vt:lpstr>PowerPoint Presentation</vt:lpstr>
      <vt:lpstr>Men's NCAA Basketball (IST718)</vt:lpstr>
      <vt:lpstr>PowerPoint Presentation</vt:lpstr>
      <vt:lpstr>PowerPoint Presentation</vt:lpstr>
      <vt:lpstr>Men's NCAA Basketball (IST718)</vt:lpstr>
      <vt:lpstr>Rise of Obesity/Overweight in the US (IST719) </vt:lpstr>
      <vt:lpstr>Rise of Obesity/Overweight in the US (IST719) </vt:lpstr>
      <vt:lpstr>Rise of Obesity/Overweight in the US (IST719) </vt:lpstr>
      <vt:lpstr>Rise of Obesity/Overweight in the US (IST719) </vt:lpstr>
      <vt:lpstr>Rise of Obesity/Overweight in the US (IST719)</vt:lpstr>
      <vt:lpstr>Learning Objectives Demonstrated in Projects </vt:lpstr>
      <vt:lpstr>Learning Objectives Demonstrated in Projects </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dc:title>
  <dc:creator>GA Guyah</dc:creator>
  <cp:lastModifiedBy>gilbert guyah</cp:lastModifiedBy>
  <cp:revision>73</cp:revision>
  <dcterms:created xsi:type="dcterms:W3CDTF">2021-05-10T17:30:09Z</dcterms:created>
  <dcterms:modified xsi:type="dcterms:W3CDTF">2021-06-04T20:55:19Z</dcterms:modified>
</cp:coreProperties>
</file>